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31"/>
  </p:notesMasterIdLst>
  <p:handoutMasterIdLst>
    <p:handoutMasterId r:id="rId32"/>
  </p:handoutMasterIdLst>
  <p:sldIdLst>
    <p:sldId id="279" r:id="rId5"/>
    <p:sldId id="301" r:id="rId6"/>
    <p:sldId id="342" r:id="rId7"/>
    <p:sldId id="324" r:id="rId8"/>
    <p:sldId id="327" r:id="rId9"/>
    <p:sldId id="476" r:id="rId10"/>
    <p:sldId id="477" r:id="rId11"/>
    <p:sldId id="478" r:id="rId12"/>
    <p:sldId id="316" r:id="rId13"/>
    <p:sldId id="318" r:id="rId14"/>
    <p:sldId id="291" r:id="rId15"/>
    <p:sldId id="336" r:id="rId16"/>
    <p:sldId id="300" r:id="rId17"/>
    <p:sldId id="337" r:id="rId18"/>
    <p:sldId id="331" r:id="rId19"/>
    <p:sldId id="338" r:id="rId20"/>
    <p:sldId id="333" r:id="rId21"/>
    <p:sldId id="339" r:id="rId22"/>
    <p:sldId id="335" r:id="rId23"/>
    <p:sldId id="295" r:id="rId24"/>
    <p:sldId id="341" r:id="rId25"/>
    <p:sldId id="298" r:id="rId26"/>
    <p:sldId id="479" r:id="rId27"/>
    <p:sldId id="329" r:id="rId28"/>
    <p:sldId id="299" r:id="rId29"/>
    <p:sldId id="313" r:id="rId30"/>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6C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67" autoAdjust="0"/>
    <p:restoredTop sz="33916" autoAdjust="0"/>
  </p:normalViewPr>
  <p:slideViewPr>
    <p:cSldViewPr>
      <p:cViewPr varScale="1">
        <p:scale>
          <a:sx n="112" d="100"/>
          <a:sy n="112" d="100"/>
        </p:scale>
        <p:origin x="144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2"/>
            <a:ext cx="2949575" cy="498475"/>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sz="quarter" idx="1"/>
          </p:nvPr>
        </p:nvSpPr>
        <p:spPr>
          <a:xfrm>
            <a:off x="3856043" y="2"/>
            <a:ext cx="2949575" cy="498475"/>
          </a:xfrm>
          <a:prstGeom prst="rect">
            <a:avLst/>
          </a:prstGeom>
        </p:spPr>
        <p:txBody>
          <a:bodyPr vert="horz" lIns="91440" tIns="45720" rIns="91440" bIns="45720" rtlCol="0"/>
          <a:lstStyle>
            <a:lvl1pPr algn="r">
              <a:defRPr sz="1200"/>
            </a:lvl1pPr>
          </a:lstStyle>
          <a:p>
            <a:fld id="{D0154C94-2A7C-4F92-AA46-80C487782F68}" type="datetimeFigureOut">
              <a:rPr lang="en-AU" smtClean="0"/>
              <a:t>2/02/2021</a:t>
            </a:fld>
            <a:endParaRPr lang="en-AU" dirty="0"/>
          </a:p>
        </p:txBody>
      </p:sp>
      <p:sp>
        <p:nvSpPr>
          <p:cNvPr id="4" name="Footer Placeholder 3"/>
          <p:cNvSpPr>
            <a:spLocks noGrp="1"/>
          </p:cNvSpPr>
          <p:nvPr>
            <p:ph type="ftr" sz="quarter" idx="2"/>
          </p:nvPr>
        </p:nvSpPr>
        <p:spPr>
          <a:xfrm>
            <a:off x="6" y="9440863"/>
            <a:ext cx="2949575" cy="498475"/>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p:cNvSpPr>
            <a:spLocks noGrp="1"/>
          </p:cNvSpPr>
          <p:nvPr>
            <p:ph type="sldNum" sz="quarter" idx="3"/>
          </p:nvPr>
        </p:nvSpPr>
        <p:spPr>
          <a:xfrm>
            <a:off x="3856043" y="9440863"/>
            <a:ext cx="2949575" cy="498475"/>
          </a:xfrm>
          <a:prstGeom prst="rect">
            <a:avLst/>
          </a:prstGeom>
        </p:spPr>
        <p:txBody>
          <a:bodyPr vert="horz" lIns="91440" tIns="45720" rIns="91440" bIns="45720" rtlCol="0" anchor="b"/>
          <a:lstStyle>
            <a:lvl1pPr algn="r">
              <a:defRPr sz="1200"/>
            </a:lvl1pPr>
          </a:lstStyle>
          <a:p>
            <a:fld id="{82DC2EE8-F706-4584-9DDD-937CF7859C8F}" type="slidenum">
              <a:rPr lang="en-AU" smtClean="0"/>
              <a:t>‹#›</a:t>
            </a:fld>
            <a:endParaRPr lang="en-AU" dirty="0"/>
          </a:p>
        </p:txBody>
      </p:sp>
    </p:spTree>
    <p:extLst>
      <p:ext uri="{BB962C8B-B14F-4D97-AF65-F5344CB8AC3E}">
        <p14:creationId xmlns:p14="http://schemas.microsoft.com/office/powerpoint/2010/main" val="7426176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49787" cy="49696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5838" y="3"/>
            <a:ext cx="2949787" cy="496967"/>
          </a:xfrm>
          <a:prstGeom prst="rect">
            <a:avLst/>
          </a:prstGeom>
        </p:spPr>
        <p:txBody>
          <a:bodyPr vert="horz" lIns="91440" tIns="45720" rIns="91440" bIns="45720" rtlCol="0"/>
          <a:lstStyle>
            <a:lvl1pPr algn="r">
              <a:defRPr sz="1200"/>
            </a:lvl1pPr>
          </a:lstStyle>
          <a:p>
            <a:fld id="{A28172AC-8E50-4EF2-9D0A-28CBA40263B5}" type="datetimeFigureOut">
              <a:rPr lang="en-US" smtClean="0"/>
              <a:pPr/>
              <a:t>2/2/2021</a:t>
            </a:fld>
            <a:endParaRPr lang="en-US" dirty="0"/>
          </a:p>
        </p:txBody>
      </p:sp>
      <p:sp>
        <p:nvSpPr>
          <p:cNvPr id="4" name="Slide Image Placeholder 3"/>
          <p:cNvSpPr>
            <a:spLocks noGrp="1" noRot="1" noChangeAspect="1"/>
          </p:cNvSpPr>
          <p:nvPr>
            <p:ph type="sldImg" idx="2"/>
          </p:nvPr>
        </p:nvSpPr>
        <p:spPr>
          <a:xfrm>
            <a:off x="920750" y="746125"/>
            <a:ext cx="4965700" cy="37242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52667B3C-9149-4010-AE94-0C5EE1E5A621}" type="slidenum">
              <a:rPr lang="en-US" smtClean="0"/>
              <a:pPr/>
              <a:t>‹#›</a:t>
            </a:fld>
            <a:endParaRPr lang="en-US" dirty="0"/>
          </a:p>
        </p:txBody>
      </p:sp>
    </p:spTree>
    <p:extLst>
      <p:ext uri="{BB962C8B-B14F-4D97-AF65-F5344CB8AC3E}">
        <p14:creationId xmlns:p14="http://schemas.microsoft.com/office/powerpoint/2010/main" val="28409238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2667B3C-9149-4010-AE94-0C5EE1E5A621}"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425973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52667B3C-9149-4010-AE94-0C5EE1E5A621}" type="slidenum">
              <a:rPr lang="en-US" smtClean="0"/>
              <a:pPr/>
              <a:t>2</a:t>
            </a:fld>
            <a:endParaRPr lang="en-US" dirty="0"/>
          </a:p>
        </p:txBody>
      </p:sp>
    </p:spTree>
    <p:extLst>
      <p:ext uri="{BB962C8B-B14F-4D97-AF65-F5344CB8AC3E}">
        <p14:creationId xmlns:p14="http://schemas.microsoft.com/office/powerpoint/2010/main" val="1342398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52667B3C-9149-4010-AE94-0C5EE1E5A621}" type="slidenum">
              <a:rPr lang="en-US" smtClean="0"/>
              <a:pPr/>
              <a:t>3</a:t>
            </a:fld>
            <a:endParaRPr lang="en-US" dirty="0"/>
          </a:p>
        </p:txBody>
      </p:sp>
    </p:spTree>
    <p:extLst>
      <p:ext uri="{BB962C8B-B14F-4D97-AF65-F5344CB8AC3E}">
        <p14:creationId xmlns:p14="http://schemas.microsoft.com/office/powerpoint/2010/main" val="1059384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52667B3C-9149-4010-AE94-0C5EE1E5A621}" type="slidenum">
              <a:rPr lang="en-US" smtClean="0"/>
              <a:pPr/>
              <a:t>7</a:t>
            </a:fld>
            <a:endParaRPr lang="en-US" dirty="0"/>
          </a:p>
        </p:txBody>
      </p:sp>
    </p:spTree>
    <p:extLst>
      <p:ext uri="{BB962C8B-B14F-4D97-AF65-F5344CB8AC3E}">
        <p14:creationId xmlns:p14="http://schemas.microsoft.com/office/powerpoint/2010/main" val="2336536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52667B3C-9149-4010-AE94-0C5EE1E5A621}" type="slidenum">
              <a:rPr lang="en-US" smtClean="0"/>
              <a:pPr/>
              <a:t>9</a:t>
            </a:fld>
            <a:endParaRPr lang="en-US" dirty="0"/>
          </a:p>
        </p:txBody>
      </p:sp>
    </p:spTree>
    <p:extLst>
      <p:ext uri="{BB962C8B-B14F-4D97-AF65-F5344CB8AC3E}">
        <p14:creationId xmlns:p14="http://schemas.microsoft.com/office/powerpoint/2010/main" val="2819530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52667B3C-9149-4010-AE94-0C5EE1E5A621}" type="slidenum">
              <a:rPr lang="en-US" smtClean="0"/>
              <a:pPr/>
              <a:t>22</a:t>
            </a:fld>
            <a:endParaRPr lang="en-US" dirty="0"/>
          </a:p>
        </p:txBody>
      </p:sp>
    </p:spTree>
    <p:extLst>
      <p:ext uri="{BB962C8B-B14F-4D97-AF65-F5344CB8AC3E}">
        <p14:creationId xmlns:p14="http://schemas.microsoft.com/office/powerpoint/2010/main" val="3858106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52667B3C-9149-4010-AE94-0C5EE1E5A621}" type="slidenum">
              <a:rPr lang="en-US" smtClean="0"/>
              <a:pPr/>
              <a:t>23</a:t>
            </a:fld>
            <a:endParaRPr lang="en-US" dirty="0"/>
          </a:p>
        </p:txBody>
      </p:sp>
    </p:spTree>
    <p:extLst>
      <p:ext uri="{BB962C8B-B14F-4D97-AF65-F5344CB8AC3E}">
        <p14:creationId xmlns:p14="http://schemas.microsoft.com/office/powerpoint/2010/main" val="3000055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52667B3C-9149-4010-AE94-0C5EE1E5A621}" type="slidenum">
              <a:rPr lang="en-US" smtClean="0"/>
              <a:pPr/>
              <a:t>24</a:t>
            </a:fld>
            <a:endParaRPr lang="en-US" dirty="0"/>
          </a:p>
        </p:txBody>
      </p:sp>
    </p:spTree>
    <p:extLst>
      <p:ext uri="{BB962C8B-B14F-4D97-AF65-F5344CB8AC3E}">
        <p14:creationId xmlns:p14="http://schemas.microsoft.com/office/powerpoint/2010/main" val="3286075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532440" y="6381328"/>
            <a:ext cx="401303"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F75B4CE-5129-41CA-A75E-F2AE589D1F47}" type="slidenum">
              <a:rPr lang="en-US" smtClean="0">
                <a:solidFill>
                  <a:prstClr val="black">
                    <a:tint val="75000"/>
                  </a:prstClr>
                </a:solidFill>
              </a:rPr>
              <a:pPr/>
              <a:t>‹#›</a:t>
            </a:fld>
            <a:endParaRPr lang="en-US" sz="900" dirty="0">
              <a:solidFill>
                <a:prstClr val="black">
                  <a:tint val="75000"/>
                </a:prstClr>
              </a:solidFill>
            </a:endParaRP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50"/>
            <a:ext cx="9144000" cy="304800"/>
          </a:xfrm>
          <a:prstGeom prst="rect">
            <a:avLst/>
          </a:prstGeom>
        </p:spPr>
      </p:pic>
    </p:spTree>
    <p:extLst>
      <p:ext uri="{BB962C8B-B14F-4D97-AF65-F5344CB8AC3E}">
        <p14:creationId xmlns:p14="http://schemas.microsoft.com/office/powerpoint/2010/main" val="93595782"/>
      </p:ext>
    </p:extLst>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8.pn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7.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emf"/><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Image result for TASRACING"/>
          <p:cNvSpPr>
            <a:spLocks noChangeAspect="1" noChangeArrowheads="1"/>
          </p:cNvSpPr>
          <p:nvPr/>
        </p:nvSpPr>
        <p:spPr bwMode="auto">
          <a:xfrm>
            <a:off x="155574" y="-144463"/>
            <a:ext cx="816025" cy="81602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1</a:t>
            </a:fld>
            <a:endParaRPr lang="en-US" dirty="0">
              <a:solidFill>
                <a:prstClr val="black">
                  <a:tint val="75000"/>
                </a:prstClr>
              </a:solidFill>
            </a:endParaRPr>
          </a:p>
        </p:txBody>
      </p:sp>
      <p:sp>
        <p:nvSpPr>
          <p:cNvPr id="7" name="TextBox 6">
            <a:extLst>
              <a:ext uri="{FF2B5EF4-FFF2-40B4-BE49-F238E27FC236}">
                <a16:creationId xmlns:a16="http://schemas.microsoft.com/office/drawing/2014/main" id="{8FFBB6FE-1009-4D37-81CA-FB8A531729F8}"/>
              </a:ext>
            </a:extLst>
          </p:cNvPr>
          <p:cNvSpPr txBox="1"/>
          <p:nvPr/>
        </p:nvSpPr>
        <p:spPr>
          <a:xfrm>
            <a:off x="899592" y="4077072"/>
            <a:ext cx="5904656" cy="1323439"/>
          </a:xfrm>
          <a:prstGeom prst="rect">
            <a:avLst/>
          </a:prstGeom>
          <a:noFill/>
        </p:spPr>
        <p:txBody>
          <a:bodyPr wrap="square" rtlCol="0">
            <a:spAutoFit/>
          </a:bodyPr>
          <a:lstStyle/>
          <a:p>
            <a:r>
              <a:rPr lang="en-AU" sz="2400" b="1" dirty="0">
                <a:solidFill>
                  <a:prstClr val="white"/>
                </a:solidFill>
                <a:latin typeface="+mj-lt"/>
              </a:rPr>
              <a:t>FIVE YEAR INFRASTRUCTURE PLAN</a:t>
            </a:r>
          </a:p>
          <a:p>
            <a:r>
              <a:rPr lang="en-AU" sz="2800" b="1" i="1" dirty="0">
                <a:solidFill>
                  <a:srgbClr val="4F81BD">
                    <a:lumMod val="60000"/>
                    <a:lumOff val="40000"/>
                  </a:srgbClr>
                </a:solidFill>
                <a:latin typeface="Trebuchet MS" panose="020B0603020202020204" pitchFamily="34" charset="0"/>
              </a:rPr>
              <a:t>Industry Consultation Paper</a:t>
            </a:r>
          </a:p>
          <a:p>
            <a:endParaRPr lang="en-AU" sz="2800" b="1" i="1" dirty="0">
              <a:solidFill>
                <a:srgbClr val="4F81BD">
                  <a:lumMod val="60000"/>
                  <a:lumOff val="40000"/>
                </a:srgbClr>
              </a:solidFill>
              <a:latin typeface="Trebuchet MS" panose="020B0603020202020204" pitchFamily="34" charset="0"/>
            </a:endParaRPr>
          </a:p>
        </p:txBody>
      </p:sp>
      <p:sp>
        <p:nvSpPr>
          <p:cNvPr id="8" name="TextBox 7">
            <a:extLst>
              <a:ext uri="{FF2B5EF4-FFF2-40B4-BE49-F238E27FC236}">
                <a16:creationId xmlns:a16="http://schemas.microsoft.com/office/drawing/2014/main" id="{03F74EBE-23EA-471A-9063-AB9BF0EE5A4B}"/>
              </a:ext>
            </a:extLst>
          </p:cNvPr>
          <p:cNvSpPr txBox="1"/>
          <p:nvPr/>
        </p:nvSpPr>
        <p:spPr>
          <a:xfrm>
            <a:off x="2123728" y="5031179"/>
            <a:ext cx="2160240" cy="369332"/>
          </a:xfrm>
          <a:prstGeom prst="rect">
            <a:avLst/>
          </a:prstGeom>
          <a:noFill/>
        </p:spPr>
        <p:txBody>
          <a:bodyPr wrap="square" rtlCol="0">
            <a:spAutoFit/>
          </a:bodyPr>
          <a:lstStyle/>
          <a:p>
            <a:r>
              <a:rPr lang="en-AU" b="1" dirty="0">
                <a:solidFill>
                  <a:schemeClr val="bg1"/>
                </a:solidFill>
                <a:latin typeface="Franklin Gothic Book" panose="020B0503020102020204" pitchFamily="34" charset="0"/>
              </a:rPr>
              <a:t>FEBRUARY 2021</a:t>
            </a:r>
          </a:p>
        </p:txBody>
      </p:sp>
    </p:spTree>
    <p:extLst>
      <p:ext uri="{BB962C8B-B14F-4D97-AF65-F5344CB8AC3E}">
        <p14:creationId xmlns:p14="http://schemas.microsoft.com/office/powerpoint/2010/main" val="1937886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76672"/>
            <a:ext cx="8568952" cy="6201698"/>
          </a:xfrm>
          <a:prstGeom prst="rect">
            <a:avLst/>
          </a:prstGeom>
          <a:noFill/>
          <a:ln w="28575">
            <a:noFill/>
          </a:ln>
        </p:spPr>
        <p:txBody>
          <a:bodyPr wrap="square" rtlCol="0">
            <a:spAutoFit/>
          </a:bodyPr>
          <a:lstStyle/>
          <a:p>
            <a:r>
              <a:rPr lang="en-AU" b="1" dirty="0">
                <a:solidFill>
                  <a:srgbClr val="506C70"/>
                </a:solidFill>
              </a:rPr>
              <a:t>Before we get started </a:t>
            </a:r>
          </a:p>
          <a:p>
            <a:endParaRPr lang="en-AU" sz="1400" dirty="0"/>
          </a:p>
          <a:p>
            <a:r>
              <a:rPr lang="en-AU" sz="1400" dirty="0"/>
              <a:t>We would like to know about your involvement in racing.</a:t>
            </a:r>
          </a:p>
          <a:p>
            <a:pPr marL="342900" indent="-342900">
              <a:buAutoNum type="arabicParenR"/>
            </a:pPr>
            <a:endParaRPr lang="en-AU" sz="1400" dirty="0"/>
          </a:p>
          <a:p>
            <a:pPr marL="342900" indent="-342900">
              <a:buFont typeface="+mj-lt"/>
              <a:buAutoNum type="arabicPeriod"/>
            </a:pPr>
            <a:r>
              <a:rPr lang="en-AU" sz="1400" dirty="0"/>
              <a:t>Where in Tasmania are you based?____________________________________________________________</a:t>
            </a:r>
          </a:p>
          <a:p>
            <a:pPr marL="342900" indent="-342900">
              <a:buFont typeface="+mj-lt"/>
              <a:buAutoNum type="arabicPeriod"/>
            </a:pPr>
            <a:endParaRPr lang="en-AU" sz="1400" dirty="0"/>
          </a:p>
          <a:p>
            <a:pPr marL="342900" indent="-342900">
              <a:buFont typeface="+mj-lt"/>
              <a:buAutoNum type="arabicPeriod"/>
            </a:pPr>
            <a:r>
              <a:rPr lang="en-AU" sz="1400" dirty="0"/>
              <a:t>Which venue do you use most as part of your racing activities?_____________________________________</a:t>
            </a:r>
          </a:p>
          <a:p>
            <a:endParaRPr lang="en-AU" sz="1400" dirty="0"/>
          </a:p>
          <a:p>
            <a:endParaRPr lang="en-AU" sz="1400" dirty="0"/>
          </a:p>
          <a:p>
            <a:endParaRPr lang="en-AU" sz="1400" dirty="0"/>
          </a:p>
          <a:p>
            <a:endParaRPr lang="en-AU" sz="1400" dirty="0"/>
          </a:p>
          <a:p>
            <a:endParaRPr lang="en-AU" sz="1400" dirty="0"/>
          </a:p>
          <a:p>
            <a:endParaRPr lang="en-AU" sz="1400" dirty="0"/>
          </a:p>
          <a:p>
            <a:endParaRPr lang="en-AU" sz="1400" dirty="0"/>
          </a:p>
          <a:p>
            <a:endParaRPr lang="en-AU" sz="1400" dirty="0"/>
          </a:p>
          <a:p>
            <a:endParaRPr lang="en-AU" sz="1400" dirty="0"/>
          </a:p>
          <a:p>
            <a:endParaRPr lang="en-AU" sz="1400" dirty="0"/>
          </a:p>
          <a:p>
            <a:endParaRPr lang="en-AU" sz="1400" dirty="0"/>
          </a:p>
          <a:p>
            <a:endParaRPr lang="en-AU" sz="1400" dirty="0"/>
          </a:p>
          <a:p>
            <a:r>
              <a:rPr lang="en-AU" sz="1400" dirty="0"/>
              <a:t> </a:t>
            </a:r>
          </a:p>
          <a:p>
            <a:endParaRPr lang="en-AU" b="1" dirty="0"/>
          </a:p>
          <a:p>
            <a:r>
              <a:rPr lang="en-AU" b="1" dirty="0"/>
              <a:t>Thank you. </a:t>
            </a:r>
          </a:p>
          <a:p>
            <a:pPr>
              <a:spcBef>
                <a:spcPts val="300"/>
              </a:spcBef>
              <a:spcAft>
                <a:spcPts val="300"/>
              </a:spcAft>
            </a:pPr>
            <a:endParaRPr lang="en-AU" sz="800" dirty="0"/>
          </a:p>
          <a:p>
            <a:r>
              <a:rPr lang="en-AU" b="1" i="1" dirty="0"/>
              <a:t>On the following pages we have outlined what we consider the </a:t>
            </a:r>
          </a:p>
          <a:p>
            <a:r>
              <a:rPr lang="en-AU" b="1" i="1" dirty="0"/>
              <a:t>infrastructure priorities are for each venue for your feedback.</a:t>
            </a:r>
          </a:p>
          <a:p>
            <a:endParaRPr lang="en-AU" sz="1400" dirty="0"/>
          </a:p>
          <a:p>
            <a:endParaRPr lang="en-AU" sz="1400" dirty="0"/>
          </a:p>
        </p:txBody>
      </p:sp>
      <p:pic>
        <p:nvPicPr>
          <p:cNvPr id="5" name="Picture 4" descr="ShapeYourFutureGraphic.jpg"/>
          <p:cNvPicPr>
            <a:picLocks noChangeAspect="1"/>
          </p:cNvPicPr>
          <p:nvPr/>
        </p:nvPicPr>
        <p:blipFill>
          <a:blip r:embed="rId2"/>
          <a:stretch>
            <a:fillRect/>
          </a:stretch>
        </p:blipFill>
        <p:spPr>
          <a:xfrm>
            <a:off x="6156176" y="620688"/>
            <a:ext cx="2438401" cy="509030"/>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340171541"/>
              </p:ext>
            </p:extLst>
          </p:nvPr>
        </p:nvGraphicFramePr>
        <p:xfrm>
          <a:off x="453705" y="2444126"/>
          <a:ext cx="8140872" cy="2529210"/>
        </p:xfrm>
        <a:graphic>
          <a:graphicData uri="http://schemas.openxmlformats.org/drawingml/2006/table">
            <a:tbl>
              <a:tblPr firstRow="1" bandRow="1">
                <a:tableStyleId>{5940675A-B579-460E-94D1-54222C63F5DA}</a:tableStyleId>
              </a:tblPr>
              <a:tblGrid>
                <a:gridCol w="2750143">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gridCol w="1124835">
                  <a:extLst>
                    <a:ext uri="{9D8B030D-6E8A-4147-A177-3AD203B41FA5}">
                      <a16:colId xmlns:a16="http://schemas.microsoft.com/office/drawing/2014/main" val="20002"/>
                    </a:ext>
                  </a:extLst>
                </a:gridCol>
                <a:gridCol w="1124835">
                  <a:extLst>
                    <a:ext uri="{9D8B030D-6E8A-4147-A177-3AD203B41FA5}">
                      <a16:colId xmlns:a16="http://schemas.microsoft.com/office/drawing/2014/main" val="20003"/>
                    </a:ext>
                  </a:extLst>
                </a:gridCol>
                <a:gridCol w="1124835">
                  <a:extLst>
                    <a:ext uri="{9D8B030D-6E8A-4147-A177-3AD203B41FA5}">
                      <a16:colId xmlns:a16="http://schemas.microsoft.com/office/drawing/2014/main" val="20004"/>
                    </a:ext>
                  </a:extLst>
                </a:gridCol>
              </a:tblGrid>
              <a:tr h="224954">
                <a:tc>
                  <a:txBody>
                    <a:bodyPr/>
                    <a:lstStyle/>
                    <a:p>
                      <a:endParaRPr lang="en-AU" sz="1000" dirty="0"/>
                    </a:p>
                  </a:txBody>
                  <a:tcPr/>
                </a:tc>
                <a:tc>
                  <a:txBody>
                    <a:bodyPr/>
                    <a:lstStyle/>
                    <a:p>
                      <a:endParaRPr lang="en-AU" sz="1000"/>
                    </a:p>
                  </a:txBody>
                  <a:tcPr/>
                </a:tc>
                <a:tc>
                  <a:txBody>
                    <a:bodyPr/>
                    <a:lstStyle/>
                    <a:p>
                      <a:pPr algn="ctr"/>
                      <a:r>
                        <a:rPr lang="en-AU" sz="1000" b="1" dirty="0"/>
                        <a:t>Thoroughbred</a:t>
                      </a:r>
                    </a:p>
                  </a:txBody>
                  <a:tcPr/>
                </a:tc>
                <a:tc>
                  <a:txBody>
                    <a:bodyPr/>
                    <a:lstStyle/>
                    <a:p>
                      <a:pPr algn="ctr"/>
                      <a:r>
                        <a:rPr lang="en-AU" sz="1000" b="1" dirty="0"/>
                        <a:t>Greyhound</a:t>
                      </a:r>
                    </a:p>
                  </a:txBody>
                  <a:tcPr/>
                </a:tc>
                <a:tc>
                  <a:txBody>
                    <a:bodyPr/>
                    <a:lstStyle/>
                    <a:p>
                      <a:pPr algn="ctr"/>
                      <a:r>
                        <a:rPr lang="en-AU" sz="1000" b="1" dirty="0"/>
                        <a:t>Harness</a:t>
                      </a:r>
                    </a:p>
                  </a:txBody>
                  <a:tcPr/>
                </a:tc>
                <a:extLst>
                  <a:ext uri="{0D108BD9-81ED-4DB2-BD59-A6C34878D82A}">
                    <a16:rowId xmlns:a16="http://schemas.microsoft.com/office/drawing/2014/main" val="10000"/>
                  </a:ext>
                </a:extLst>
              </a:tr>
              <a:tr h="197138">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000" dirty="0"/>
                        <a:t>Please tell us what your </a:t>
                      </a:r>
                      <a:r>
                        <a:rPr lang="en-AU" sz="1000" b="1" i="1" dirty="0"/>
                        <a:t>main</a:t>
                      </a:r>
                      <a:r>
                        <a:rPr lang="en-AU" sz="1000" dirty="0"/>
                        <a:t> involvement with racing is, and which racing code are you involved in?</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000" dirty="0"/>
                    </a:p>
                  </a:txBody>
                  <a:tcPr/>
                </a:tc>
                <a:tc>
                  <a:txBody>
                    <a:bodyPr/>
                    <a:lstStyle/>
                    <a:p>
                      <a:r>
                        <a:rPr lang="en-AU" sz="1000" dirty="0"/>
                        <a:t>1. Trainer</a:t>
                      </a:r>
                    </a:p>
                  </a:txBody>
                  <a:tcPr/>
                </a:tc>
                <a:tc>
                  <a:txBody>
                    <a:bodyPr/>
                    <a:lstStyle/>
                    <a:p>
                      <a:endParaRPr lang="en-AU" sz="1000" dirty="0"/>
                    </a:p>
                  </a:txBody>
                  <a:tcPr/>
                </a:tc>
                <a:tc>
                  <a:txBody>
                    <a:bodyPr/>
                    <a:lstStyle/>
                    <a:p>
                      <a:endParaRPr lang="en-AU" sz="1000" dirty="0"/>
                    </a:p>
                  </a:txBody>
                  <a:tcPr/>
                </a:tc>
                <a:tc>
                  <a:txBody>
                    <a:bodyPr/>
                    <a:lstStyle/>
                    <a:p>
                      <a:endParaRPr lang="en-AU" sz="1000"/>
                    </a:p>
                  </a:txBody>
                  <a:tcPr/>
                </a:tc>
                <a:extLst>
                  <a:ext uri="{0D108BD9-81ED-4DB2-BD59-A6C34878D82A}">
                    <a16:rowId xmlns:a16="http://schemas.microsoft.com/office/drawing/2014/main" val="10001"/>
                  </a:ext>
                </a:extLst>
              </a:tr>
              <a:tr h="275104">
                <a:tc vMerge="1">
                  <a:txBody>
                    <a:bodyPr/>
                    <a:lstStyle/>
                    <a:p>
                      <a:endParaRPr lang="en-AU" sz="1000" dirty="0"/>
                    </a:p>
                  </a:txBody>
                  <a:tcPr/>
                </a:tc>
                <a:tc>
                  <a:txBody>
                    <a:bodyPr/>
                    <a:lstStyle/>
                    <a:p>
                      <a:r>
                        <a:rPr lang="en-AU" sz="1000" dirty="0"/>
                        <a:t>2. Owner</a:t>
                      </a:r>
                    </a:p>
                  </a:txBody>
                  <a:tcPr/>
                </a:tc>
                <a:tc>
                  <a:txBody>
                    <a:bodyPr/>
                    <a:lstStyle/>
                    <a:p>
                      <a:endParaRPr lang="en-AU" sz="1000" dirty="0"/>
                    </a:p>
                  </a:txBody>
                  <a:tcPr/>
                </a:tc>
                <a:tc>
                  <a:txBody>
                    <a:bodyPr/>
                    <a:lstStyle/>
                    <a:p>
                      <a:endParaRPr lang="en-AU" sz="1000" dirty="0"/>
                    </a:p>
                  </a:txBody>
                  <a:tcPr/>
                </a:tc>
                <a:tc>
                  <a:txBody>
                    <a:bodyPr/>
                    <a:lstStyle/>
                    <a:p>
                      <a:endParaRPr lang="en-AU" sz="1000" dirty="0"/>
                    </a:p>
                  </a:txBody>
                  <a:tcPr/>
                </a:tc>
                <a:extLst>
                  <a:ext uri="{0D108BD9-81ED-4DB2-BD59-A6C34878D82A}">
                    <a16:rowId xmlns:a16="http://schemas.microsoft.com/office/drawing/2014/main" val="10002"/>
                  </a:ext>
                </a:extLst>
              </a:tr>
              <a:tr h="207281">
                <a:tc vMerge="1">
                  <a:txBody>
                    <a:bodyPr/>
                    <a:lstStyle/>
                    <a:p>
                      <a:endParaRPr lang="en-AU" sz="1000" dirty="0"/>
                    </a:p>
                  </a:txBody>
                  <a:tcPr/>
                </a:tc>
                <a:tc>
                  <a:txBody>
                    <a:bodyPr/>
                    <a:lstStyle/>
                    <a:p>
                      <a:r>
                        <a:rPr lang="en-AU" sz="1000" dirty="0"/>
                        <a:t>3. Jockey/Driver</a:t>
                      </a:r>
                    </a:p>
                  </a:txBody>
                  <a:tcPr/>
                </a:tc>
                <a:tc>
                  <a:txBody>
                    <a:bodyPr/>
                    <a:lstStyle/>
                    <a:p>
                      <a:endParaRPr lang="en-AU" sz="1000" dirty="0"/>
                    </a:p>
                  </a:txBody>
                  <a:tcPr/>
                </a:tc>
                <a:tc>
                  <a:txBody>
                    <a:bodyPr/>
                    <a:lstStyle/>
                    <a:p>
                      <a:endParaRPr lang="en-AU" sz="1000" dirty="0"/>
                    </a:p>
                  </a:txBody>
                  <a:tcPr/>
                </a:tc>
                <a:tc>
                  <a:txBody>
                    <a:bodyPr/>
                    <a:lstStyle/>
                    <a:p>
                      <a:endParaRPr lang="en-AU" sz="1000" dirty="0"/>
                    </a:p>
                  </a:txBody>
                  <a:tcPr/>
                </a:tc>
                <a:extLst>
                  <a:ext uri="{0D108BD9-81ED-4DB2-BD59-A6C34878D82A}">
                    <a16:rowId xmlns:a16="http://schemas.microsoft.com/office/drawing/2014/main" val="10003"/>
                  </a:ext>
                </a:extLst>
              </a:tr>
              <a:tr h="179465">
                <a:tc vMerge="1">
                  <a:txBody>
                    <a:bodyPr/>
                    <a:lstStyle/>
                    <a:p>
                      <a:endParaRPr lang="en-AU" sz="1000" dirty="0"/>
                    </a:p>
                  </a:txBody>
                  <a:tcPr/>
                </a:tc>
                <a:tc>
                  <a:txBody>
                    <a:bodyPr/>
                    <a:lstStyle/>
                    <a:p>
                      <a:r>
                        <a:rPr lang="en-AU" sz="1000" dirty="0"/>
                        <a:t>Other – Please specify</a:t>
                      </a:r>
                    </a:p>
                    <a:p>
                      <a:endParaRPr lang="en-AU" sz="1000" dirty="0"/>
                    </a:p>
                  </a:txBody>
                  <a:tcPr/>
                </a:tc>
                <a:tc>
                  <a:txBody>
                    <a:bodyPr/>
                    <a:lstStyle/>
                    <a:p>
                      <a:endParaRPr lang="en-AU" sz="1000" dirty="0"/>
                    </a:p>
                  </a:txBody>
                  <a:tcPr/>
                </a:tc>
                <a:tc>
                  <a:txBody>
                    <a:bodyPr/>
                    <a:lstStyle/>
                    <a:p>
                      <a:endParaRPr lang="en-AU" sz="1000"/>
                    </a:p>
                  </a:txBody>
                  <a:tcPr/>
                </a:tc>
                <a:tc>
                  <a:txBody>
                    <a:bodyPr/>
                    <a:lstStyle/>
                    <a:p>
                      <a:endParaRPr lang="en-AU" sz="1000" dirty="0"/>
                    </a:p>
                  </a:txBody>
                  <a:tcPr/>
                </a:tc>
                <a:extLst>
                  <a:ext uri="{0D108BD9-81ED-4DB2-BD59-A6C34878D82A}">
                    <a16:rowId xmlns:a16="http://schemas.microsoft.com/office/drawing/2014/main" val="10004"/>
                  </a:ext>
                </a:extLst>
              </a:tr>
              <a:tr h="223657">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000" dirty="0"/>
                        <a:t>Do you have a secondary involvement? </a:t>
                      </a:r>
                    </a:p>
                  </a:txBody>
                  <a:tcPr/>
                </a:tc>
                <a:tc>
                  <a:txBody>
                    <a:bodyPr/>
                    <a:lstStyle/>
                    <a:p>
                      <a:r>
                        <a:rPr lang="en-AU" sz="1000" dirty="0"/>
                        <a:t>1. Trainer</a:t>
                      </a:r>
                    </a:p>
                  </a:txBody>
                  <a:tcPr/>
                </a:tc>
                <a:tc>
                  <a:txBody>
                    <a:bodyPr/>
                    <a:lstStyle/>
                    <a:p>
                      <a:endParaRPr lang="en-AU" sz="1000"/>
                    </a:p>
                  </a:txBody>
                  <a:tcPr/>
                </a:tc>
                <a:tc>
                  <a:txBody>
                    <a:bodyPr/>
                    <a:lstStyle/>
                    <a:p>
                      <a:endParaRPr lang="en-AU" sz="1000"/>
                    </a:p>
                  </a:txBody>
                  <a:tcPr/>
                </a:tc>
                <a:tc>
                  <a:txBody>
                    <a:bodyPr/>
                    <a:lstStyle/>
                    <a:p>
                      <a:endParaRPr lang="en-AU" sz="1000" dirty="0"/>
                    </a:p>
                  </a:txBody>
                  <a:tcPr/>
                </a:tc>
                <a:extLst>
                  <a:ext uri="{0D108BD9-81ED-4DB2-BD59-A6C34878D82A}">
                    <a16:rowId xmlns:a16="http://schemas.microsoft.com/office/drawing/2014/main" val="10005"/>
                  </a:ext>
                </a:extLst>
              </a:tr>
              <a:tr h="187457">
                <a:tc vMerge="1">
                  <a:txBody>
                    <a:bodyPr/>
                    <a:lstStyle/>
                    <a:p>
                      <a:endParaRPr lang="en-AU" sz="1000" dirty="0"/>
                    </a:p>
                  </a:txBody>
                  <a:tcPr/>
                </a:tc>
                <a:tc>
                  <a:txBody>
                    <a:bodyPr/>
                    <a:lstStyle/>
                    <a:p>
                      <a:r>
                        <a:rPr lang="en-AU" sz="1000" dirty="0"/>
                        <a:t>2. Owner</a:t>
                      </a:r>
                    </a:p>
                  </a:txBody>
                  <a:tcPr/>
                </a:tc>
                <a:tc>
                  <a:txBody>
                    <a:bodyPr/>
                    <a:lstStyle/>
                    <a:p>
                      <a:endParaRPr lang="en-AU" sz="1000"/>
                    </a:p>
                  </a:txBody>
                  <a:tcPr/>
                </a:tc>
                <a:tc>
                  <a:txBody>
                    <a:bodyPr/>
                    <a:lstStyle/>
                    <a:p>
                      <a:endParaRPr lang="en-AU" sz="1000"/>
                    </a:p>
                  </a:txBody>
                  <a:tcPr/>
                </a:tc>
                <a:tc>
                  <a:txBody>
                    <a:bodyPr/>
                    <a:lstStyle/>
                    <a:p>
                      <a:endParaRPr lang="en-AU" sz="1000" dirty="0"/>
                    </a:p>
                  </a:txBody>
                  <a:tcPr/>
                </a:tc>
                <a:extLst>
                  <a:ext uri="{0D108BD9-81ED-4DB2-BD59-A6C34878D82A}">
                    <a16:rowId xmlns:a16="http://schemas.microsoft.com/office/drawing/2014/main" val="10006"/>
                  </a:ext>
                </a:extLst>
              </a:tr>
              <a:tr h="231649">
                <a:tc vMerge="1">
                  <a:txBody>
                    <a:bodyPr/>
                    <a:lstStyle/>
                    <a:p>
                      <a:endParaRPr lang="en-AU" sz="1000" dirty="0"/>
                    </a:p>
                  </a:txBody>
                  <a:tcPr/>
                </a:tc>
                <a:tc>
                  <a:txBody>
                    <a:bodyPr/>
                    <a:lstStyle/>
                    <a:p>
                      <a:r>
                        <a:rPr lang="en-AU" sz="1000" dirty="0"/>
                        <a:t>3.</a:t>
                      </a:r>
                      <a:r>
                        <a:rPr lang="en-AU" sz="1000" baseline="0" dirty="0"/>
                        <a:t> </a:t>
                      </a:r>
                      <a:r>
                        <a:rPr lang="en-AU" sz="1000" dirty="0"/>
                        <a:t>Jockey/Driver</a:t>
                      </a:r>
                    </a:p>
                  </a:txBody>
                  <a:tcPr/>
                </a:tc>
                <a:tc>
                  <a:txBody>
                    <a:bodyPr/>
                    <a:lstStyle/>
                    <a:p>
                      <a:endParaRPr lang="en-AU" sz="1000"/>
                    </a:p>
                  </a:txBody>
                  <a:tcPr/>
                </a:tc>
                <a:tc>
                  <a:txBody>
                    <a:bodyPr/>
                    <a:lstStyle/>
                    <a:p>
                      <a:endParaRPr lang="en-AU" sz="1000"/>
                    </a:p>
                  </a:txBody>
                  <a:tcPr/>
                </a:tc>
                <a:tc>
                  <a:txBody>
                    <a:bodyPr/>
                    <a:lstStyle/>
                    <a:p>
                      <a:endParaRPr lang="en-AU" sz="1000" dirty="0"/>
                    </a:p>
                  </a:txBody>
                  <a:tcPr/>
                </a:tc>
                <a:extLst>
                  <a:ext uri="{0D108BD9-81ED-4DB2-BD59-A6C34878D82A}">
                    <a16:rowId xmlns:a16="http://schemas.microsoft.com/office/drawing/2014/main" val="10007"/>
                  </a:ext>
                </a:extLst>
              </a:tr>
              <a:tr h="394826">
                <a:tc vMerge="1">
                  <a:txBody>
                    <a:bodyPr/>
                    <a:lstStyle/>
                    <a:p>
                      <a:endParaRPr lang="en-AU" sz="1000" dirty="0"/>
                    </a:p>
                  </a:txBody>
                  <a:tcPr/>
                </a:tc>
                <a:tc>
                  <a:txBody>
                    <a:bodyPr/>
                    <a:lstStyle/>
                    <a:p>
                      <a:r>
                        <a:rPr lang="en-AU" sz="1000" dirty="0"/>
                        <a:t>Other – Please specify</a:t>
                      </a:r>
                    </a:p>
                  </a:txBody>
                  <a:tcPr/>
                </a:tc>
                <a:tc>
                  <a:txBody>
                    <a:bodyPr/>
                    <a:lstStyle/>
                    <a:p>
                      <a:endParaRPr lang="en-AU" sz="1000"/>
                    </a:p>
                  </a:txBody>
                  <a:tcPr/>
                </a:tc>
                <a:tc>
                  <a:txBody>
                    <a:bodyPr/>
                    <a:lstStyle/>
                    <a:p>
                      <a:endParaRPr lang="en-AU" sz="1000"/>
                    </a:p>
                  </a:txBody>
                  <a:tcPr/>
                </a:tc>
                <a:tc>
                  <a:txBody>
                    <a:bodyPr/>
                    <a:lstStyle/>
                    <a:p>
                      <a:endParaRPr lang="en-AU" sz="1000" dirty="0"/>
                    </a:p>
                  </a:txBody>
                  <a:tcPr/>
                </a:tc>
                <a:extLst>
                  <a:ext uri="{0D108BD9-81ED-4DB2-BD59-A6C34878D82A}">
                    <a16:rowId xmlns:a16="http://schemas.microsoft.com/office/drawing/2014/main" val="10008"/>
                  </a:ext>
                </a:extLst>
              </a:tr>
            </a:tbl>
          </a:graphicData>
        </a:graphic>
      </p:graphicFrame>
      <p:grpSp>
        <p:nvGrpSpPr>
          <p:cNvPr id="8" name="Group 7">
            <a:extLst>
              <a:ext uri="{FF2B5EF4-FFF2-40B4-BE49-F238E27FC236}">
                <a16:creationId xmlns:a16="http://schemas.microsoft.com/office/drawing/2014/main" id="{08E49A5A-E573-4E2C-8D22-81463B542C05}"/>
              </a:ext>
            </a:extLst>
          </p:cNvPr>
          <p:cNvGrpSpPr/>
          <p:nvPr/>
        </p:nvGrpSpPr>
        <p:grpSpPr>
          <a:xfrm>
            <a:off x="7315074" y="6309320"/>
            <a:ext cx="1243522" cy="455022"/>
            <a:chOff x="7315074" y="6309320"/>
            <a:chExt cx="1243522" cy="455022"/>
          </a:xfrm>
        </p:grpSpPr>
        <p:pic>
          <p:nvPicPr>
            <p:cNvPr id="9" name="Picture 8">
              <a:extLst>
                <a:ext uri="{FF2B5EF4-FFF2-40B4-BE49-F238E27FC236}">
                  <a16:creationId xmlns:a16="http://schemas.microsoft.com/office/drawing/2014/main" id="{B0436F61-BB5A-46B6-AB02-6A83D932DBA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074" y="6318661"/>
              <a:ext cx="496552" cy="437141"/>
            </a:xfrm>
            <a:prstGeom prst="rect">
              <a:avLst/>
            </a:prstGeom>
            <a:ln>
              <a:noFill/>
            </a:ln>
            <a:effectLst>
              <a:outerShdw blurRad="190500" algn="tl" rotWithShape="0">
                <a:srgbClr val="000000">
                  <a:alpha val="70000"/>
                </a:srgbClr>
              </a:outerShdw>
            </a:effectLst>
          </p:spPr>
        </p:pic>
        <p:pic>
          <p:nvPicPr>
            <p:cNvPr id="10" name="Picture 9">
              <a:extLst>
                <a:ext uri="{FF2B5EF4-FFF2-40B4-BE49-F238E27FC236}">
                  <a16:creationId xmlns:a16="http://schemas.microsoft.com/office/drawing/2014/main" id="{5C382AD5-A5E2-4D65-A46C-8F757434D2D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99842" y="6309320"/>
              <a:ext cx="485393" cy="455022"/>
            </a:xfrm>
            <a:prstGeom prst="rect">
              <a:avLst/>
            </a:prstGeom>
            <a:ln>
              <a:noFill/>
            </a:ln>
            <a:effectLst>
              <a:outerShdw blurRad="190500" algn="tl" rotWithShape="0">
                <a:srgbClr val="000000">
                  <a:alpha val="70000"/>
                </a:srgbClr>
              </a:outerShdw>
            </a:effectLst>
          </p:spPr>
        </p:pic>
        <p:pic>
          <p:nvPicPr>
            <p:cNvPr id="11" name="Picture 10">
              <a:extLst>
                <a:ext uri="{FF2B5EF4-FFF2-40B4-BE49-F238E27FC236}">
                  <a16:creationId xmlns:a16="http://schemas.microsoft.com/office/drawing/2014/main" id="{9B9A00DA-31F8-408D-801A-5885C50316B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62953" y="6318661"/>
              <a:ext cx="495643" cy="436340"/>
            </a:xfrm>
            <a:prstGeom prst="rect">
              <a:avLst/>
            </a:prstGeom>
            <a:ln>
              <a:noFill/>
            </a:ln>
            <a:effectLst>
              <a:outerShdw blurRad="190500" algn="tl" rotWithShape="0">
                <a:srgbClr val="000000">
                  <a:alpha val="70000"/>
                </a:srgbClr>
              </a:outerShdw>
            </a:effectLst>
          </p:spPr>
        </p:pic>
      </p:grpSp>
      <p:sp>
        <p:nvSpPr>
          <p:cNvPr id="12" name="Slide Number Placeholder 4">
            <a:extLst>
              <a:ext uri="{FF2B5EF4-FFF2-40B4-BE49-F238E27FC236}">
                <a16:creationId xmlns:a16="http://schemas.microsoft.com/office/drawing/2014/main" id="{8CCE90D0-8ECC-4F42-9B60-6785E1CD71E2}"/>
              </a:ext>
            </a:extLst>
          </p:cNvPr>
          <p:cNvSpPr>
            <a:spLocks noGrp="1"/>
          </p:cNvSpPr>
          <p:nvPr>
            <p:ph type="sldNum" sz="quarter" idx="12"/>
          </p:nvPr>
        </p:nvSpPr>
        <p:spPr>
          <a:xfrm>
            <a:off x="8569280" y="6344443"/>
            <a:ext cx="401303" cy="365125"/>
          </a:xfrm>
        </p:spPr>
        <p:txBody>
          <a:bodyPr/>
          <a:lstStyle/>
          <a:p>
            <a:fld id="{62FF4398-4F8B-4D0E-B784-CC04C776DBE1}" type="slidenum">
              <a:rPr lang="en-US" sz="900" smtClean="0">
                <a:solidFill>
                  <a:prstClr val="black">
                    <a:tint val="75000"/>
                  </a:prstClr>
                </a:solidFill>
              </a:rPr>
              <a:t>10</a:t>
            </a:fld>
            <a:endParaRPr lang="en-US" sz="900" dirty="0">
              <a:solidFill>
                <a:prstClr val="black">
                  <a:tint val="75000"/>
                </a:prstClr>
              </a:solidFill>
            </a:endParaRPr>
          </a:p>
        </p:txBody>
      </p:sp>
    </p:spTree>
    <p:extLst>
      <p:ext uri="{BB962C8B-B14F-4D97-AF65-F5344CB8AC3E}">
        <p14:creationId xmlns:p14="http://schemas.microsoft.com/office/powerpoint/2010/main" val="2987224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33913" y="593968"/>
            <a:ext cx="3857687" cy="5601533"/>
          </a:xfrm>
          <a:prstGeom prst="rect">
            <a:avLst/>
          </a:prstGeom>
          <a:noFill/>
          <a:ln w="28575">
            <a:solidFill>
              <a:schemeClr val="accent1">
                <a:shade val="50000"/>
              </a:schemeClr>
            </a:solidFill>
          </a:ln>
        </p:spPr>
        <p:txBody>
          <a:bodyPr wrap="square" rtlCol="0">
            <a:spAutoFit/>
          </a:bodyPr>
          <a:lstStyle/>
          <a:p>
            <a:pPr>
              <a:spcAft>
                <a:spcPts val="600"/>
              </a:spcAft>
            </a:pPr>
            <a:r>
              <a:rPr lang="en-AU" sz="1100" dirty="0"/>
              <a:t>                                      </a:t>
            </a:r>
          </a:p>
          <a:p>
            <a:pPr>
              <a:spcAft>
                <a:spcPts val="600"/>
              </a:spcAft>
            </a:pPr>
            <a:endParaRPr lang="en-AU" sz="1100" dirty="0"/>
          </a:p>
          <a:p>
            <a:pPr>
              <a:spcAft>
                <a:spcPts val="600"/>
              </a:spcAft>
            </a:pPr>
            <a:r>
              <a:rPr lang="en-AU" sz="1100" b="1" dirty="0"/>
              <a:t>Are you a user of Brighton for thoroughbred training?     Y/N</a:t>
            </a:r>
          </a:p>
          <a:p>
            <a:pPr>
              <a:spcAft>
                <a:spcPts val="600"/>
              </a:spcAft>
            </a:pPr>
            <a:r>
              <a:rPr lang="en-AU" sz="1100" b="1" dirty="0"/>
              <a:t>Are you a user of Brighton for harness training                  Y/N</a:t>
            </a:r>
          </a:p>
          <a:p>
            <a:pPr>
              <a:spcAft>
                <a:spcPts val="600"/>
              </a:spcAft>
            </a:pPr>
            <a:r>
              <a:rPr lang="en-AU" sz="1100" b="1" dirty="0"/>
              <a:t>Are you a user of Brighton for greyhound training            Y/N</a:t>
            </a:r>
          </a:p>
          <a:p>
            <a:pPr>
              <a:spcAft>
                <a:spcPts val="600"/>
              </a:spcAft>
            </a:pPr>
            <a:r>
              <a:rPr lang="en-AU" sz="1100" b="1" dirty="0"/>
              <a:t>Are you a user of Brighton for stables                                  Y/N</a:t>
            </a:r>
          </a:p>
          <a:p>
            <a:pPr>
              <a:spcAft>
                <a:spcPts val="600"/>
              </a:spcAft>
            </a:pPr>
            <a:r>
              <a:rPr lang="en-AU" sz="1100" b="1" dirty="0"/>
              <a:t>Are you a user of Brighton for the equine pool                  Y/N</a:t>
            </a:r>
          </a:p>
          <a:p>
            <a:pPr>
              <a:spcAft>
                <a:spcPts val="600"/>
              </a:spcAft>
            </a:pPr>
            <a:endParaRPr lang="en-AU" sz="1100" b="1" dirty="0"/>
          </a:p>
          <a:p>
            <a:pPr>
              <a:spcAft>
                <a:spcPts val="600"/>
              </a:spcAft>
            </a:pPr>
            <a:r>
              <a:rPr lang="en-AU" sz="1100" b="1" dirty="0"/>
              <a:t>Do you agree with the priority remedies outlined here?  Y/N</a:t>
            </a:r>
          </a:p>
          <a:p>
            <a:pPr>
              <a:spcAft>
                <a:spcPts val="600"/>
              </a:spcAft>
            </a:pPr>
            <a:endParaRPr lang="en-AU" sz="1100" b="1" dirty="0"/>
          </a:p>
          <a:p>
            <a:pPr>
              <a:spcAft>
                <a:spcPts val="600"/>
              </a:spcAft>
            </a:pPr>
            <a:r>
              <a:rPr lang="en-AU" sz="1100" b="1" dirty="0"/>
              <a:t>If not, why not? (You might also wish to provide an alternative order of the priority remedies listed).</a:t>
            </a:r>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r>
              <a:rPr lang="en-AU" sz="1100" b="1" dirty="0"/>
              <a:t>Other suggestions:</a:t>
            </a:r>
          </a:p>
          <a:p>
            <a:pPr>
              <a:spcAft>
                <a:spcPts val="600"/>
              </a:spcAft>
            </a:pPr>
            <a:endParaRPr lang="en-AU" sz="1100" b="1" dirty="0"/>
          </a:p>
          <a:p>
            <a:pPr>
              <a:spcAft>
                <a:spcPts val="600"/>
              </a:spcAft>
            </a:pPr>
            <a:r>
              <a:rPr lang="en-AU" sz="1100" b="1" dirty="0"/>
              <a:t> </a:t>
            </a:r>
          </a:p>
          <a:p>
            <a:pPr>
              <a:spcAft>
                <a:spcPts val="600"/>
              </a:spcAft>
            </a:pPr>
            <a:r>
              <a:rPr lang="en-AU" sz="1100" b="1" dirty="0"/>
              <a:t> </a:t>
            </a:r>
          </a:p>
          <a:p>
            <a:pPr>
              <a:spcAft>
                <a:spcPts val="600"/>
              </a:spcAft>
            </a:pPr>
            <a:endParaRPr lang="en-AU" sz="1100" dirty="0"/>
          </a:p>
          <a:p>
            <a:pPr>
              <a:spcAft>
                <a:spcPts val="600"/>
              </a:spcAft>
            </a:pPr>
            <a:endParaRPr lang="en-AU" sz="1100" dirty="0"/>
          </a:p>
        </p:txBody>
      </p:sp>
      <p:graphicFrame>
        <p:nvGraphicFramePr>
          <p:cNvPr id="4" name="Table 3"/>
          <p:cNvGraphicFramePr>
            <a:graphicFrameLocks noGrp="1"/>
          </p:cNvGraphicFramePr>
          <p:nvPr>
            <p:extLst>
              <p:ext uri="{D42A27DB-BD31-4B8C-83A1-F6EECF244321}">
                <p14:modId xmlns:p14="http://schemas.microsoft.com/office/powerpoint/2010/main" val="2723861642"/>
              </p:ext>
            </p:extLst>
          </p:nvPr>
        </p:nvGraphicFramePr>
        <p:xfrm>
          <a:off x="251521" y="593968"/>
          <a:ext cx="4680519" cy="5601533"/>
        </p:xfrm>
        <a:graphic>
          <a:graphicData uri="http://schemas.openxmlformats.org/drawingml/2006/table">
            <a:tbl>
              <a:tblPr firstRow="1" bandRow="1">
                <a:tableStyleId>{5940675A-B579-460E-94D1-54222C63F5DA}</a:tableStyleId>
              </a:tblPr>
              <a:tblGrid>
                <a:gridCol w="1317248">
                  <a:extLst>
                    <a:ext uri="{9D8B030D-6E8A-4147-A177-3AD203B41FA5}">
                      <a16:colId xmlns:a16="http://schemas.microsoft.com/office/drawing/2014/main" val="20000"/>
                    </a:ext>
                  </a:extLst>
                </a:gridCol>
                <a:gridCol w="3363271">
                  <a:extLst>
                    <a:ext uri="{9D8B030D-6E8A-4147-A177-3AD203B41FA5}">
                      <a16:colId xmlns:a16="http://schemas.microsoft.com/office/drawing/2014/main" val="20001"/>
                    </a:ext>
                  </a:extLst>
                </a:gridCol>
              </a:tblGrid>
              <a:tr h="1192748">
                <a:tc>
                  <a:txBody>
                    <a:bodyPr/>
                    <a:lstStyle/>
                    <a:p>
                      <a:r>
                        <a:rPr lang="en-AU" b="1" baseline="0" dirty="0">
                          <a:solidFill>
                            <a:srgbClr val="506C70"/>
                          </a:solidFill>
                        </a:rPr>
                        <a:t>Brighton</a:t>
                      </a:r>
                      <a:endParaRPr lang="en-AU" b="1" dirty="0">
                        <a:solidFill>
                          <a:srgbClr val="506C70"/>
                        </a:solidFill>
                      </a:endParaRPr>
                    </a:p>
                  </a:txBody>
                  <a:tcPr>
                    <a:lnR w="6350" cap="flat" cmpd="sng" algn="ctr">
                      <a:solidFill>
                        <a:scrgbClr r="0" g="0" b="0"/>
                      </a:solidFill>
                      <a:prstDash val="solid"/>
                      <a:round/>
                      <a:headEnd type="none" w="med" len="med"/>
                      <a:tailEnd type="none" w="med" len="med"/>
                    </a:lnR>
                    <a:lnB w="6350" cap="flat" cmpd="sng" algn="ctr">
                      <a:solidFill>
                        <a:scrgbClr r="0" g="0" b="0"/>
                      </a:solidFill>
                      <a:prstDash val="solid"/>
                      <a:round/>
                      <a:headEnd type="none" w="med" len="med"/>
                      <a:tailEnd type="none" w="med" len="med"/>
                    </a:lnB>
                  </a:tcPr>
                </a:tc>
                <a:tc>
                  <a:txBody>
                    <a:bodyPr/>
                    <a:lstStyle/>
                    <a:p>
                      <a:r>
                        <a:rPr lang="en-AU" sz="1000" b="1" dirty="0"/>
                        <a:t>Use summary: </a:t>
                      </a:r>
                    </a:p>
                    <a:p>
                      <a:r>
                        <a:rPr lang="en-AU" sz="1000" dirty="0"/>
                        <a:t>Greyhound trial days:</a:t>
                      </a:r>
                      <a:r>
                        <a:rPr lang="en-AU" sz="1000" baseline="0" dirty="0"/>
                        <a:t>                      </a:t>
                      </a:r>
                      <a:r>
                        <a:rPr lang="en-AU" sz="1000" b="1" dirty="0"/>
                        <a:t>104</a:t>
                      </a:r>
                      <a:r>
                        <a:rPr lang="en-AU" sz="1000" dirty="0"/>
                        <a:t> </a:t>
                      </a:r>
                      <a:br>
                        <a:rPr lang="en-AU" sz="1000" dirty="0"/>
                      </a:br>
                      <a:r>
                        <a:rPr lang="en-AU" sz="1000" dirty="0"/>
                        <a:t>Thoroughbred training days: </a:t>
                      </a:r>
                      <a:r>
                        <a:rPr lang="en-AU" sz="1000" baseline="0" dirty="0"/>
                        <a:t>         </a:t>
                      </a:r>
                      <a:r>
                        <a:rPr lang="en-AU" sz="1000" b="1" dirty="0"/>
                        <a:t>365</a:t>
                      </a:r>
                    </a:p>
                    <a:p>
                      <a:r>
                        <a:rPr lang="en-AU" sz="1000" dirty="0"/>
                        <a:t>Harness training days: </a:t>
                      </a:r>
                      <a:r>
                        <a:rPr lang="en-AU" sz="1000" baseline="0" dirty="0"/>
                        <a:t>                    </a:t>
                      </a:r>
                      <a:r>
                        <a:rPr lang="en-AU" sz="1000" b="1" dirty="0"/>
                        <a:t>365</a:t>
                      </a:r>
                    </a:p>
                    <a:p>
                      <a:r>
                        <a:rPr lang="en-AU" sz="1000" dirty="0"/>
                        <a:t>Greyhound training days: </a:t>
                      </a:r>
                      <a:r>
                        <a:rPr lang="en-AU" sz="1000" baseline="0" dirty="0"/>
                        <a:t>               </a:t>
                      </a:r>
                      <a:r>
                        <a:rPr lang="en-AU" sz="1000" b="1" dirty="0"/>
                        <a:t>365</a:t>
                      </a:r>
                    </a:p>
                    <a:p>
                      <a:r>
                        <a:rPr lang="en-AU" sz="1000" dirty="0"/>
                        <a:t>Stables:</a:t>
                      </a:r>
                      <a:r>
                        <a:rPr lang="en-AU" sz="1000" baseline="0" dirty="0"/>
                        <a:t>                                               </a:t>
                      </a:r>
                      <a:r>
                        <a:rPr lang="en-AU" sz="1000" b="1" dirty="0"/>
                        <a:t>Thoroughbred and harness</a:t>
                      </a:r>
                    </a:p>
                    <a:p>
                      <a:r>
                        <a:rPr lang="en-AU" sz="1000" dirty="0"/>
                        <a:t>Equine Pool: 	</a:t>
                      </a:r>
                      <a:r>
                        <a:rPr lang="en-AU" sz="1000" baseline="0" dirty="0"/>
                        <a:t>                             </a:t>
                      </a:r>
                      <a:r>
                        <a:rPr lang="en-AU" sz="1000" b="1" dirty="0"/>
                        <a:t>365 use days</a:t>
                      </a:r>
                      <a:endParaRPr lang="en-US" sz="1000" dirty="0"/>
                    </a:p>
                  </a:txBody>
                  <a:tcPr>
                    <a:lnL w="6350" cap="flat" cmpd="sng" algn="ctr">
                      <a:solidFill>
                        <a:scrgbClr r="0" g="0" b="0"/>
                      </a:solidFill>
                      <a:prstDash val="solid"/>
                      <a:round/>
                      <a:headEnd type="none" w="med" len="med"/>
                      <a:tailEnd type="none" w="med" len="med"/>
                    </a:lnL>
                    <a:lnB w="635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808336">
                <a:tc>
                  <a:txBody>
                    <a:bodyPr/>
                    <a:lstStyle/>
                    <a:p>
                      <a:r>
                        <a:rPr lang="en-AU" sz="1200" b="1" dirty="0"/>
                        <a:t>Issues: </a:t>
                      </a:r>
                    </a:p>
                    <a:p>
                      <a:endParaRPr lang="en-AU" sz="1200" b="1" dirty="0"/>
                    </a:p>
                    <a:p>
                      <a:endParaRPr lang="en-AU" sz="1200" b="1" dirty="0"/>
                    </a:p>
                    <a:p>
                      <a:endParaRPr lang="en-AU" sz="1200" b="1" dirty="0"/>
                    </a:p>
                    <a:p>
                      <a:endParaRPr lang="en-AU" sz="1200" b="1" dirty="0"/>
                    </a:p>
                  </a:txBody>
                  <a:tcPr>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a:txBody>
                    <a:bodyPr/>
                    <a:lstStyle/>
                    <a:p>
                      <a:pPr marL="285750" indent="-285750">
                        <a:buFont typeface="Arial" panose="020B0604020202020204" pitchFamily="34" charset="0"/>
                        <a:buChar char="•"/>
                      </a:pPr>
                      <a:r>
                        <a:rPr lang="en-AU" sz="1000" dirty="0"/>
                        <a:t>Thoroughbred training track</a:t>
                      </a:r>
                      <a:r>
                        <a:rPr lang="en-AU" sz="1000" baseline="0" dirty="0"/>
                        <a:t> - inferior drainage causing lost training days.</a:t>
                      </a:r>
                    </a:p>
                    <a:p>
                      <a:pPr marL="285750" indent="-285750">
                        <a:buFont typeface="Arial" panose="020B0604020202020204" pitchFamily="34" charset="0"/>
                        <a:buChar char="•"/>
                      </a:pPr>
                      <a:r>
                        <a:rPr lang="en-AU" sz="1000" baseline="0" dirty="0"/>
                        <a:t>Harness track inferior drainage causing lost training days</a:t>
                      </a:r>
                    </a:p>
                    <a:p>
                      <a:pPr marL="285750" indent="-285750">
                        <a:buFont typeface="Arial" panose="020B0604020202020204" pitchFamily="34" charset="0"/>
                        <a:buChar char="•"/>
                      </a:pPr>
                      <a:r>
                        <a:rPr lang="en-AU" sz="1000" baseline="0" dirty="0"/>
                        <a:t>Harness track requires resurfacing</a:t>
                      </a:r>
                    </a:p>
                    <a:p>
                      <a:pPr marL="285750" indent="-285750">
                        <a:buFont typeface="Arial" panose="020B0604020202020204" pitchFamily="34" charset="0"/>
                        <a:buChar char="•"/>
                      </a:pPr>
                      <a:r>
                        <a:rPr lang="en-AU" sz="1000" baseline="0" dirty="0"/>
                        <a:t>Stables in need of upgrade and expansion</a:t>
                      </a:r>
                    </a:p>
                    <a:p>
                      <a:pPr marL="285750" indent="-285750">
                        <a:buFont typeface="Arial" panose="020B0604020202020204" pitchFamily="34" charset="0"/>
                        <a:buChar char="•"/>
                      </a:pPr>
                      <a:r>
                        <a:rPr lang="en-AU" sz="1000" baseline="0" dirty="0"/>
                        <a:t>Internal roads and carpark – both require upgrade and drainage in need of upgrade</a:t>
                      </a:r>
                    </a:p>
                    <a:p>
                      <a:pPr marL="285750" indent="-285750">
                        <a:buFont typeface="Arial" panose="020B0604020202020204" pitchFamily="34" charset="0"/>
                        <a:buChar char="•"/>
                      </a:pPr>
                      <a:r>
                        <a:rPr lang="en-AU" sz="1000" baseline="0" dirty="0"/>
                        <a:t>Stripping stalls area requires resurfacing</a:t>
                      </a:r>
                    </a:p>
                    <a:p>
                      <a:pPr marL="285750" indent="-285750">
                        <a:buFont typeface="Arial" panose="020B0604020202020204" pitchFamily="34" charset="0"/>
                        <a:buChar char="•"/>
                      </a:pPr>
                      <a:r>
                        <a:rPr lang="en-AU" sz="1000" baseline="0" dirty="0"/>
                        <a:t>Thoroughbred Irrigation system in need of upgrade</a:t>
                      </a:r>
                    </a:p>
                    <a:p>
                      <a:pPr marL="285750" indent="-285750">
                        <a:buFont typeface="Arial" panose="020B0604020202020204" pitchFamily="34" charset="0"/>
                        <a:buChar char="•"/>
                      </a:pPr>
                      <a:r>
                        <a:rPr lang="en-AU" sz="1000" baseline="0" dirty="0"/>
                        <a:t>Restricted Bullring use</a:t>
                      </a:r>
                    </a:p>
                    <a:p>
                      <a:pPr marL="285750" indent="-285750">
                        <a:buFont typeface="Arial" panose="020B0604020202020204" pitchFamily="34" charset="0"/>
                        <a:buChar char="•"/>
                      </a:pPr>
                      <a:r>
                        <a:rPr lang="en-AU" sz="1000" baseline="0" dirty="0"/>
                        <a:t>Expansion of security camera footage coverage</a:t>
                      </a:r>
                    </a:p>
                    <a:p>
                      <a:pPr marL="285750" indent="-285750">
                        <a:buFont typeface="Arial" panose="020B0604020202020204" pitchFamily="34" charset="0"/>
                        <a:buChar char="•"/>
                      </a:pPr>
                      <a:r>
                        <a:rPr lang="en-AU" sz="1000" kern="1200" dirty="0">
                          <a:solidFill>
                            <a:schemeClr val="tx1"/>
                          </a:solidFill>
                          <a:effectLst/>
                          <a:latin typeface="+mn-lt"/>
                          <a:ea typeface="+mn-ea"/>
                          <a:cs typeface="+mn-cs"/>
                        </a:rPr>
                        <a:t>Greyhound road in need of upgrade (sealed/drainage)</a:t>
                      </a:r>
                    </a:p>
                    <a:p>
                      <a:pPr marL="285750" indent="-285750">
                        <a:buFont typeface="Arial" panose="020B0604020202020204" pitchFamily="34" charset="0"/>
                        <a:buChar char="•"/>
                      </a:pPr>
                      <a:r>
                        <a:rPr lang="en-AU" sz="1000" kern="1200" dirty="0">
                          <a:solidFill>
                            <a:schemeClr val="tx1"/>
                          </a:solidFill>
                          <a:effectLst/>
                          <a:latin typeface="+mn-lt"/>
                          <a:ea typeface="+mn-ea"/>
                          <a:cs typeface="+mn-cs"/>
                        </a:rPr>
                        <a:t>Lure and control system dated</a:t>
                      </a:r>
                    </a:p>
                    <a:p>
                      <a:pPr marL="285750" indent="-285750">
                        <a:buFont typeface="Arial" panose="020B0604020202020204" pitchFamily="34" charset="0"/>
                        <a:buChar char="•"/>
                      </a:pPr>
                      <a:r>
                        <a:rPr lang="en-AU" sz="1000" kern="1200" dirty="0">
                          <a:solidFill>
                            <a:schemeClr val="tx1"/>
                          </a:solidFill>
                          <a:effectLst/>
                          <a:latin typeface="+mn-lt"/>
                          <a:ea typeface="+mn-ea"/>
                          <a:cs typeface="+mn-cs"/>
                        </a:rPr>
                        <a:t>Lack of split timing on greyhound track</a:t>
                      </a:r>
                    </a:p>
                  </a:txBody>
                  <a:tcPr>
                    <a:lnL w="6350" cap="flat" cmpd="sng" algn="ctr">
                      <a:solidFill>
                        <a:scrgbClr r="0" g="0" b="0"/>
                      </a:solidFill>
                      <a:prstDash val="solid"/>
                      <a:round/>
                      <a:headEnd type="none" w="med" len="med"/>
                      <a:tailEnd type="none" w="med" len="med"/>
                    </a:lnL>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16004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dirty="0"/>
                        <a:t>Priority</a:t>
                      </a:r>
                      <a:r>
                        <a:rPr lang="en-AU" sz="1200" b="1" baseline="0" dirty="0"/>
                        <a:t> remedies</a:t>
                      </a:r>
                      <a:r>
                        <a:rPr lang="en-AU" sz="1200" b="1" dirty="0"/>
                        <a:t>:</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dirty="0"/>
                    </a:p>
                  </a:txBody>
                  <a:tcPr>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AU" sz="1000" kern="1200" dirty="0">
                          <a:solidFill>
                            <a:schemeClr val="tx1"/>
                          </a:solidFill>
                          <a:effectLst/>
                          <a:latin typeface="+mn-lt"/>
                          <a:ea typeface="+mn-ea"/>
                          <a:cs typeface="+mn-cs"/>
                        </a:rPr>
                        <a:t>Upgrade road, carpark &amp; drainage adjacent to stable blocks c$0.3m</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AU" sz="1000" kern="1200" dirty="0">
                          <a:solidFill>
                            <a:schemeClr val="tx1"/>
                          </a:solidFill>
                          <a:effectLst/>
                          <a:latin typeface="+mn-lt"/>
                          <a:ea typeface="+mn-ea"/>
                          <a:cs typeface="+mn-cs"/>
                        </a:rPr>
                        <a:t>Horse manure pits c$0.2m</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AU" sz="1000" kern="1200" dirty="0">
                          <a:solidFill>
                            <a:schemeClr val="tx1"/>
                          </a:solidFill>
                          <a:effectLst/>
                          <a:latin typeface="+mn-lt"/>
                          <a:ea typeface="+mn-ea"/>
                          <a:cs typeface="+mn-cs"/>
                        </a:rPr>
                        <a:t>Install drainage in Thoroughbred sand training track c$0.4m</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AU" sz="1000" kern="1200" dirty="0">
                          <a:solidFill>
                            <a:schemeClr val="tx1"/>
                          </a:solidFill>
                          <a:effectLst/>
                          <a:latin typeface="+mn-lt"/>
                          <a:ea typeface="+mn-ea"/>
                          <a:cs typeface="+mn-cs"/>
                        </a:rPr>
                        <a:t>Upgrade stripping stalls area c$0.2m</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AU" sz="1000" kern="1200" dirty="0">
                          <a:solidFill>
                            <a:schemeClr val="tx1"/>
                          </a:solidFill>
                          <a:effectLst/>
                          <a:latin typeface="+mn-lt"/>
                          <a:ea typeface="+mn-ea"/>
                          <a:cs typeface="+mn-cs"/>
                        </a:rPr>
                        <a:t>Install additional CCTV c$0.02m</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en-AU" sz="1000" kern="1200" dirty="0">
                        <a:solidFill>
                          <a:schemeClr val="tx1"/>
                        </a:solidFill>
                        <a:effectLst/>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en-AU" sz="1000" kern="1200" dirty="0">
                        <a:solidFill>
                          <a:schemeClr val="tx1"/>
                        </a:solidFill>
                        <a:effectLst/>
                        <a:latin typeface="+mn-lt"/>
                        <a:ea typeface="+mn-ea"/>
                        <a:cs typeface="+mn-cs"/>
                      </a:endParaRPr>
                    </a:p>
                  </a:txBody>
                  <a:tcPr>
                    <a:lnL w="6350" cap="flat" cmpd="sng" algn="ctr">
                      <a:solidFill>
                        <a:scrgbClr r="0" g="0" b="0"/>
                      </a:solidFill>
                      <a:prstDash val="solid"/>
                      <a:round/>
                      <a:headEnd type="none" w="med" len="med"/>
                      <a:tailEnd type="none" w="med" len="med"/>
                    </a:lnL>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pic>
        <p:nvPicPr>
          <p:cNvPr id="9" name="Picture 8" descr="ShapeYourFutureGraphic.jpg"/>
          <p:cNvPicPr>
            <a:picLocks noChangeAspect="1"/>
          </p:cNvPicPr>
          <p:nvPr/>
        </p:nvPicPr>
        <p:blipFill>
          <a:blip r:embed="rId2"/>
          <a:stretch>
            <a:fillRect/>
          </a:stretch>
        </p:blipFill>
        <p:spPr>
          <a:xfrm>
            <a:off x="5181599" y="609600"/>
            <a:ext cx="2438401" cy="509030"/>
          </a:xfrm>
          <a:prstGeom prst="rect">
            <a:avLst/>
          </a:prstGeom>
        </p:spPr>
      </p:pic>
      <p:grpSp>
        <p:nvGrpSpPr>
          <p:cNvPr id="7" name="Group 6">
            <a:extLst>
              <a:ext uri="{FF2B5EF4-FFF2-40B4-BE49-F238E27FC236}">
                <a16:creationId xmlns:a16="http://schemas.microsoft.com/office/drawing/2014/main" id="{966F26F4-8476-4A94-8235-243BCB09B09B}"/>
              </a:ext>
            </a:extLst>
          </p:cNvPr>
          <p:cNvGrpSpPr/>
          <p:nvPr/>
        </p:nvGrpSpPr>
        <p:grpSpPr>
          <a:xfrm>
            <a:off x="7315074" y="6309320"/>
            <a:ext cx="1243522" cy="455022"/>
            <a:chOff x="7315074" y="6309320"/>
            <a:chExt cx="1243522" cy="455022"/>
          </a:xfrm>
        </p:grpSpPr>
        <p:pic>
          <p:nvPicPr>
            <p:cNvPr id="8" name="Picture 7">
              <a:extLst>
                <a:ext uri="{FF2B5EF4-FFF2-40B4-BE49-F238E27FC236}">
                  <a16:creationId xmlns:a16="http://schemas.microsoft.com/office/drawing/2014/main" id="{6358B244-F0FC-4045-AB9C-0DA45E4252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074" y="6318661"/>
              <a:ext cx="496552" cy="437141"/>
            </a:xfrm>
            <a:prstGeom prst="rect">
              <a:avLst/>
            </a:prstGeom>
            <a:ln>
              <a:noFill/>
            </a:ln>
            <a:effectLst>
              <a:outerShdw blurRad="190500" algn="tl" rotWithShape="0">
                <a:srgbClr val="000000">
                  <a:alpha val="70000"/>
                </a:srgbClr>
              </a:outerShdw>
            </a:effectLst>
          </p:spPr>
        </p:pic>
        <p:pic>
          <p:nvPicPr>
            <p:cNvPr id="10" name="Picture 9">
              <a:extLst>
                <a:ext uri="{FF2B5EF4-FFF2-40B4-BE49-F238E27FC236}">
                  <a16:creationId xmlns:a16="http://schemas.microsoft.com/office/drawing/2014/main" id="{9A14497D-09EA-4B8F-BD25-B9E9B51D045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99842" y="6309320"/>
              <a:ext cx="485393" cy="455022"/>
            </a:xfrm>
            <a:prstGeom prst="rect">
              <a:avLst/>
            </a:prstGeom>
            <a:ln>
              <a:noFill/>
            </a:ln>
            <a:effectLst>
              <a:outerShdw blurRad="190500" algn="tl" rotWithShape="0">
                <a:srgbClr val="000000">
                  <a:alpha val="70000"/>
                </a:srgbClr>
              </a:outerShdw>
            </a:effectLst>
          </p:spPr>
        </p:pic>
        <p:pic>
          <p:nvPicPr>
            <p:cNvPr id="12" name="Picture 11">
              <a:extLst>
                <a:ext uri="{FF2B5EF4-FFF2-40B4-BE49-F238E27FC236}">
                  <a16:creationId xmlns:a16="http://schemas.microsoft.com/office/drawing/2014/main" id="{5C954B97-84C6-4B0D-97BC-2DCDD4B2FBC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62953" y="6318661"/>
              <a:ext cx="495643" cy="436340"/>
            </a:xfrm>
            <a:prstGeom prst="rect">
              <a:avLst/>
            </a:prstGeom>
            <a:ln>
              <a:noFill/>
            </a:ln>
            <a:effectLst>
              <a:outerShdw blurRad="190500" algn="tl" rotWithShape="0">
                <a:srgbClr val="000000">
                  <a:alpha val="70000"/>
                </a:srgbClr>
              </a:outerShdw>
            </a:effectLst>
          </p:spPr>
        </p:pic>
      </p:grpSp>
      <p:sp>
        <p:nvSpPr>
          <p:cNvPr id="13" name="Slide Number Placeholder 4">
            <a:extLst>
              <a:ext uri="{FF2B5EF4-FFF2-40B4-BE49-F238E27FC236}">
                <a16:creationId xmlns:a16="http://schemas.microsoft.com/office/drawing/2014/main" id="{B4F3F2CE-5DE7-456D-80C9-82979BA9C9D7}"/>
              </a:ext>
            </a:extLst>
          </p:cNvPr>
          <p:cNvSpPr>
            <a:spLocks noGrp="1"/>
          </p:cNvSpPr>
          <p:nvPr>
            <p:ph type="sldNum" sz="quarter" idx="12"/>
          </p:nvPr>
        </p:nvSpPr>
        <p:spPr>
          <a:xfrm>
            <a:off x="8569280" y="6344443"/>
            <a:ext cx="401303" cy="365125"/>
          </a:xfrm>
        </p:spPr>
        <p:txBody>
          <a:bodyPr/>
          <a:lstStyle/>
          <a:p>
            <a:fld id="{62FF4398-4F8B-4D0E-B784-CC04C776DBE1}" type="slidenum">
              <a:rPr lang="en-US" sz="900" smtClean="0">
                <a:solidFill>
                  <a:prstClr val="black">
                    <a:tint val="75000"/>
                  </a:prstClr>
                </a:solidFill>
              </a:rPr>
              <a:t>11</a:t>
            </a:fld>
            <a:endParaRPr lang="en-US" sz="900" dirty="0">
              <a:solidFill>
                <a:prstClr val="black">
                  <a:tint val="75000"/>
                </a:prstClr>
              </a:solidFill>
            </a:endParaRPr>
          </a:p>
        </p:txBody>
      </p:sp>
    </p:spTree>
    <p:extLst>
      <p:ext uri="{BB962C8B-B14F-4D97-AF65-F5344CB8AC3E}">
        <p14:creationId xmlns:p14="http://schemas.microsoft.com/office/powerpoint/2010/main" val="2484331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33913" y="593968"/>
            <a:ext cx="3857687" cy="4693593"/>
          </a:xfrm>
          <a:prstGeom prst="rect">
            <a:avLst/>
          </a:prstGeom>
          <a:noFill/>
          <a:ln w="28575">
            <a:solidFill>
              <a:schemeClr val="accent1">
                <a:shade val="50000"/>
              </a:schemeClr>
            </a:solidFill>
          </a:ln>
        </p:spPr>
        <p:txBody>
          <a:bodyPr wrap="square" rtlCol="0">
            <a:spAutoFit/>
          </a:bodyPr>
          <a:lstStyle/>
          <a:p>
            <a:pPr>
              <a:spcAft>
                <a:spcPts val="600"/>
              </a:spcAft>
            </a:pPr>
            <a:r>
              <a:rPr lang="en-AU" sz="1100" dirty="0"/>
              <a:t>                                      </a:t>
            </a:r>
          </a:p>
          <a:p>
            <a:pPr>
              <a:spcAft>
                <a:spcPts val="600"/>
              </a:spcAft>
            </a:pPr>
            <a:endParaRPr lang="en-AU" sz="1100"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dirty="0"/>
          </a:p>
          <a:p>
            <a:pPr>
              <a:spcAft>
                <a:spcPts val="600"/>
              </a:spcAft>
            </a:pPr>
            <a:endParaRPr lang="en-AU" sz="1100" dirty="0"/>
          </a:p>
        </p:txBody>
      </p:sp>
      <p:graphicFrame>
        <p:nvGraphicFramePr>
          <p:cNvPr id="4" name="Table 3"/>
          <p:cNvGraphicFramePr>
            <a:graphicFrameLocks noGrp="1"/>
          </p:cNvGraphicFramePr>
          <p:nvPr>
            <p:extLst>
              <p:ext uri="{D42A27DB-BD31-4B8C-83A1-F6EECF244321}">
                <p14:modId xmlns:p14="http://schemas.microsoft.com/office/powerpoint/2010/main" val="2627511308"/>
              </p:ext>
            </p:extLst>
          </p:nvPr>
        </p:nvGraphicFramePr>
        <p:xfrm>
          <a:off x="237089" y="593967"/>
          <a:ext cx="4680519" cy="4693594"/>
        </p:xfrm>
        <a:graphic>
          <a:graphicData uri="http://schemas.openxmlformats.org/drawingml/2006/table">
            <a:tbl>
              <a:tblPr firstRow="1" bandRow="1">
                <a:tableStyleId>{5940675A-B579-460E-94D1-54222C63F5DA}</a:tableStyleId>
              </a:tblPr>
              <a:tblGrid>
                <a:gridCol w="1317248">
                  <a:extLst>
                    <a:ext uri="{9D8B030D-6E8A-4147-A177-3AD203B41FA5}">
                      <a16:colId xmlns:a16="http://schemas.microsoft.com/office/drawing/2014/main" val="20000"/>
                    </a:ext>
                  </a:extLst>
                </a:gridCol>
                <a:gridCol w="3363271">
                  <a:extLst>
                    <a:ext uri="{9D8B030D-6E8A-4147-A177-3AD203B41FA5}">
                      <a16:colId xmlns:a16="http://schemas.microsoft.com/office/drawing/2014/main" val="20001"/>
                    </a:ext>
                  </a:extLst>
                </a:gridCol>
              </a:tblGrid>
              <a:tr h="397346">
                <a:tc gridSpan="2">
                  <a:txBody>
                    <a:bodyPr/>
                    <a:lstStyle/>
                    <a:p>
                      <a:r>
                        <a:rPr lang="en-AU" b="1" baseline="0" dirty="0">
                          <a:solidFill>
                            <a:srgbClr val="506C70"/>
                          </a:solidFill>
                        </a:rPr>
                        <a:t>Brighton (Continued)</a:t>
                      </a:r>
                      <a:endParaRPr lang="en-AU" b="1" dirty="0">
                        <a:solidFill>
                          <a:srgbClr val="506C70"/>
                        </a:solidFill>
                      </a:endParaRPr>
                    </a:p>
                  </a:txBody>
                  <a:tcPr>
                    <a:lnB w="6350" cap="flat" cmpd="sng" algn="ctr">
                      <a:solidFill>
                        <a:scrgbClr r="0" g="0" b="0"/>
                      </a:solidFill>
                      <a:prstDash val="solid"/>
                      <a:round/>
                      <a:headEnd type="none" w="med" len="med"/>
                      <a:tailEnd type="none" w="med" len="med"/>
                    </a:lnB>
                  </a:tcPr>
                </a:tc>
                <a:tc hMerge="1">
                  <a:txBody>
                    <a:bodyPr/>
                    <a:lstStyle/>
                    <a:p>
                      <a:endParaRPr lang="en-US" sz="1000" dirty="0"/>
                    </a:p>
                  </a:txBody>
                  <a:tcPr>
                    <a:lnL w="6350" cap="flat" cmpd="sng" algn="ctr">
                      <a:solidFill>
                        <a:scrgbClr r="0" g="0" b="0"/>
                      </a:solidFill>
                      <a:prstDash val="solid"/>
                      <a:round/>
                      <a:headEnd type="none" w="med" len="med"/>
                      <a:tailEnd type="none" w="med" len="med"/>
                    </a:lnL>
                    <a:lnB w="635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12183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dirty="0"/>
                        <a:t>Priority</a:t>
                      </a:r>
                      <a:r>
                        <a:rPr lang="en-AU" sz="1200" b="1" baseline="0" dirty="0"/>
                        <a:t> remedies</a:t>
                      </a:r>
                      <a:r>
                        <a:rPr lang="en-AU" sz="1200" b="1" dirty="0"/>
                        <a:t>:</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dirty="0"/>
                    </a:p>
                  </a:txBody>
                  <a:tcPr>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6"/>
                        <a:tabLst/>
                        <a:defRPr/>
                      </a:pPr>
                      <a:r>
                        <a:rPr lang="en-AU" sz="1000" kern="1200" dirty="0">
                          <a:solidFill>
                            <a:schemeClr val="tx1"/>
                          </a:solidFill>
                          <a:effectLst/>
                          <a:latin typeface="+mn-lt"/>
                          <a:ea typeface="+mn-ea"/>
                          <a:cs typeface="+mn-cs"/>
                        </a:rPr>
                        <a:t>Install drainage in harness track c$0.3m</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6"/>
                        <a:tabLst/>
                        <a:defRPr/>
                      </a:pPr>
                      <a:r>
                        <a:rPr lang="en-AU" sz="1000" kern="1200" dirty="0">
                          <a:solidFill>
                            <a:schemeClr val="tx1"/>
                          </a:solidFill>
                          <a:effectLst/>
                          <a:latin typeface="+mn-lt"/>
                          <a:ea typeface="+mn-ea"/>
                          <a:cs typeface="+mn-cs"/>
                        </a:rPr>
                        <a:t>Plastic running rail required for thoroughbred track c$0.02m</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6"/>
                        <a:tabLst/>
                        <a:defRPr/>
                      </a:pPr>
                      <a:r>
                        <a:rPr lang="en-AU" sz="1000" kern="1200" dirty="0">
                          <a:solidFill>
                            <a:schemeClr val="tx1"/>
                          </a:solidFill>
                          <a:effectLst/>
                          <a:latin typeface="+mn-lt"/>
                          <a:ea typeface="+mn-ea"/>
                          <a:cs typeface="+mn-cs"/>
                        </a:rPr>
                        <a:t>Water truck for harness tracks required c$0.05m</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6"/>
                        <a:tabLst/>
                        <a:defRPr/>
                      </a:pPr>
                      <a:r>
                        <a:rPr lang="en-AU" sz="1000" kern="1200" dirty="0">
                          <a:solidFill>
                            <a:schemeClr val="tx1"/>
                          </a:solidFill>
                          <a:effectLst/>
                          <a:latin typeface="+mn-lt"/>
                          <a:ea typeface="+mn-ea"/>
                          <a:cs typeface="+mn-cs"/>
                        </a:rPr>
                        <a:t>Greyhound road upgrade (sealed/drainage)c$0.07m</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6"/>
                        <a:tabLst/>
                        <a:defRPr/>
                      </a:pPr>
                      <a:r>
                        <a:rPr lang="en-AU" sz="1000" kern="1200" dirty="0">
                          <a:solidFill>
                            <a:schemeClr val="tx1"/>
                          </a:solidFill>
                          <a:effectLst/>
                          <a:latin typeface="+mn-lt"/>
                          <a:ea typeface="+mn-ea"/>
                          <a:cs typeface="+mn-cs"/>
                        </a:rPr>
                        <a:t>New lure and system required c$0.01m</a:t>
                      </a:r>
                    </a:p>
                  </a:txBody>
                  <a:tcPr>
                    <a:lnL w="6350" cap="flat" cmpd="sng" algn="ctr">
                      <a:solidFill>
                        <a:scrgbClr r="0" g="0" b="0"/>
                      </a:solidFill>
                      <a:prstDash val="solid"/>
                      <a:round/>
                      <a:headEnd type="none" w="med" len="med"/>
                      <a:tailEnd type="none" w="med" len="med"/>
                    </a:lnL>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12183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dirty="0"/>
                        <a:t>Rationale/risks:</a:t>
                      </a:r>
                    </a:p>
                    <a:p>
                      <a:endParaRPr lang="en-AU" sz="1200" b="1" dirty="0"/>
                    </a:p>
                  </a:txBody>
                  <a:tcPr>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a:txBody>
                    <a:bodyPr/>
                    <a:lstStyle/>
                    <a:p>
                      <a:pPr marL="171450" indent="-171450">
                        <a:buFont typeface="Arial" panose="020B0604020202020204" pitchFamily="34" charset="0"/>
                        <a:buChar char="•"/>
                      </a:pPr>
                      <a:r>
                        <a:rPr lang="en-AU" sz="1000" dirty="0"/>
                        <a:t>Unless drainage</a:t>
                      </a:r>
                      <a:r>
                        <a:rPr lang="en-AU" sz="1000" baseline="0" dirty="0"/>
                        <a:t> issues with the two tracks are rectified, lost training days will continue</a:t>
                      </a:r>
                    </a:p>
                    <a:p>
                      <a:pPr marL="171450" indent="-171450">
                        <a:buFont typeface="Arial" panose="020B0604020202020204" pitchFamily="34" charset="0"/>
                        <a:buChar char="•"/>
                      </a:pPr>
                      <a:r>
                        <a:rPr lang="en-AU" sz="1000" baseline="0" dirty="0"/>
                        <a:t>Racing infrastructure &amp; maintenance requires upgrading to ensure a training facility is delivered to industry standards</a:t>
                      </a:r>
                      <a:endParaRPr lang="en-AU" sz="1000" dirty="0"/>
                    </a:p>
                  </a:txBody>
                  <a:tcPr>
                    <a:lnL w="6350" cap="flat" cmpd="sng" algn="ctr">
                      <a:solidFill>
                        <a:scrgbClr r="0" g="0" b="0"/>
                      </a:solidFill>
                      <a:prstDash val="solid"/>
                      <a:round/>
                      <a:headEnd type="none" w="med" len="med"/>
                      <a:tailEnd type="none" w="med" len="med"/>
                    </a:lnL>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3"/>
                  </a:ext>
                </a:extLst>
              </a:tr>
              <a:tr h="18595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dirty="0"/>
                        <a:t>Considerations: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dirty="0"/>
                    </a:p>
                  </a:txBody>
                  <a:tcPr>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tcPr>
                </a:tc>
                <a:tc>
                  <a:txBody>
                    <a:bodyPr/>
                    <a:lstStyle/>
                    <a:p>
                      <a:pPr marL="171450" indent="-171450">
                        <a:buFont typeface="Arial" panose="020B0604020202020204" pitchFamily="34" charset="0"/>
                        <a:buChar char="•"/>
                      </a:pPr>
                      <a:r>
                        <a:rPr lang="en-AU" sz="1000" dirty="0"/>
                        <a:t>Track drainage works could take up</a:t>
                      </a:r>
                      <a:r>
                        <a:rPr lang="en-AU" sz="1000" baseline="0" dirty="0"/>
                        <a:t> to six months and there are no alternative training venues in the south</a:t>
                      </a:r>
                    </a:p>
                    <a:p>
                      <a:pPr marL="171450" indent="-171450">
                        <a:buFont typeface="Arial" panose="020B0604020202020204" pitchFamily="34" charset="0"/>
                        <a:buChar char="•"/>
                      </a:pPr>
                      <a:r>
                        <a:rPr lang="en-AU" sz="1000" baseline="0" dirty="0"/>
                        <a:t>Drainage work to tracks can be carried out in incremental stages to minimise training disruptions</a:t>
                      </a:r>
                    </a:p>
                    <a:p>
                      <a:pPr marL="171450" indent="-171450">
                        <a:buFont typeface="Arial" panose="020B0604020202020204" pitchFamily="34" charset="0"/>
                        <a:buChar char="•"/>
                      </a:pPr>
                      <a:r>
                        <a:rPr lang="en-AU" sz="1000" baseline="0" dirty="0"/>
                        <a:t>Reintroduction of valid stable leases will ensure tenants are more accountable</a:t>
                      </a:r>
                    </a:p>
                    <a:p>
                      <a:pPr marL="0" indent="0">
                        <a:buFont typeface="Arial" panose="020B0604020202020204" pitchFamily="34" charset="0"/>
                        <a:buNone/>
                      </a:pPr>
                      <a:endParaRPr lang="en-AU" sz="1000" dirty="0"/>
                    </a:p>
                  </a:txBody>
                  <a:tcPr>
                    <a:lnL w="6350" cap="flat" cmpd="sng" algn="ctr">
                      <a:solidFill>
                        <a:scrgbClr r="0" g="0" b="0"/>
                      </a:solidFill>
                      <a:prstDash val="solid"/>
                      <a:round/>
                      <a:headEnd type="none" w="med" len="med"/>
                      <a:tailEnd type="none" w="med" len="med"/>
                    </a:lnL>
                    <a:lnT w="635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4"/>
                  </a:ext>
                </a:extLst>
              </a:tr>
            </a:tbl>
          </a:graphicData>
        </a:graphic>
      </p:graphicFrame>
      <p:pic>
        <p:nvPicPr>
          <p:cNvPr id="9" name="Picture 8" descr="ShapeYourFutureGraphic.jpg"/>
          <p:cNvPicPr>
            <a:picLocks noChangeAspect="1"/>
          </p:cNvPicPr>
          <p:nvPr/>
        </p:nvPicPr>
        <p:blipFill>
          <a:blip r:embed="rId2"/>
          <a:stretch>
            <a:fillRect/>
          </a:stretch>
        </p:blipFill>
        <p:spPr>
          <a:xfrm>
            <a:off x="5181599" y="609600"/>
            <a:ext cx="2438401" cy="509030"/>
          </a:xfrm>
          <a:prstGeom prst="rect">
            <a:avLst/>
          </a:prstGeom>
        </p:spPr>
      </p:pic>
      <p:sp>
        <p:nvSpPr>
          <p:cNvPr id="2" name="Slide Number Placeholder 1">
            <a:extLst>
              <a:ext uri="{FF2B5EF4-FFF2-40B4-BE49-F238E27FC236}">
                <a16:creationId xmlns:a16="http://schemas.microsoft.com/office/drawing/2014/main" id="{03ED735D-1863-4108-9E90-F28C36F5B2B7}"/>
              </a:ext>
            </a:extLst>
          </p:cNvPr>
          <p:cNvSpPr>
            <a:spLocks noGrp="1"/>
          </p:cNvSpPr>
          <p:nvPr>
            <p:ph type="sldNum" sz="quarter" idx="12"/>
          </p:nvPr>
        </p:nvSpPr>
        <p:spPr>
          <a:xfrm>
            <a:off x="8590297" y="6318661"/>
            <a:ext cx="401303" cy="365125"/>
          </a:xfrm>
        </p:spPr>
        <p:txBody>
          <a:bodyPr/>
          <a:lstStyle/>
          <a:p>
            <a:fld id="{FF75B4CE-5129-41CA-A75E-F2AE589D1F47}" type="slidenum">
              <a:rPr lang="en-US" smtClean="0">
                <a:solidFill>
                  <a:prstClr val="black">
                    <a:tint val="75000"/>
                  </a:prstClr>
                </a:solidFill>
              </a:rPr>
              <a:pPr/>
              <a:t>12</a:t>
            </a:fld>
            <a:endParaRPr lang="en-US" dirty="0">
              <a:solidFill>
                <a:prstClr val="black">
                  <a:tint val="75000"/>
                </a:prstClr>
              </a:solidFill>
            </a:endParaRPr>
          </a:p>
        </p:txBody>
      </p:sp>
      <p:grpSp>
        <p:nvGrpSpPr>
          <p:cNvPr id="7" name="Group 6">
            <a:extLst>
              <a:ext uri="{FF2B5EF4-FFF2-40B4-BE49-F238E27FC236}">
                <a16:creationId xmlns:a16="http://schemas.microsoft.com/office/drawing/2014/main" id="{90276B02-5854-4499-9750-05B79E5B4309}"/>
              </a:ext>
            </a:extLst>
          </p:cNvPr>
          <p:cNvGrpSpPr/>
          <p:nvPr/>
        </p:nvGrpSpPr>
        <p:grpSpPr>
          <a:xfrm>
            <a:off x="7315074" y="6309320"/>
            <a:ext cx="1243522" cy="455022"/>
            <a:chOff x="7315074" y="6309320"/>
            <a:chExt cx="1243522" cy="455022"/>
          </a:xfrm>
        </p:grpSpPr>
        <p:pic>
          <p:nvPicPr>
            <p:cNvPr id="8" name="Picture 7">
              <a:extLst>
                <a:ext uri="{FF2B5EF4-FFF2-40B4-BE49-F238E27FC236}">
                  <a16:creationId xmlns:a16="http://schemas.microsoft.com/office/drawing/2014/main" id="{78D07B33-8C2F-4B09-AE58-F51660B3645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074" y="6318661"/>
              <a:ext cx="496552" cy="437141"/>
            </a:xfrm>
            <a:prstGeom prst="rect">
              <a:avLst/>
            </a:prstGeom>
            <a:ln>
              <a:noFill/>
            </a:ln>
            <a:effectLst>
              <a:outerShdw blurRad="190500" algn="tl" rotWithShape="0">
                <a:srgbClr val="000000">
                  <a:alpha val="70000"/>
                </a:srgbClr>
              </a:outerShdw>
            </a:effectLst>
          </p:spPr>
        </p:pic>
        <p:pic>
          <p:nvPicPr>
            <p:cNvPr id="10" name="Picture 9">
              <a:extLst>
                <a:ext uri="{FF2B5EF4-FFF2-40B4-BE49-F238E27FC236}">
                  <a16:creationId xmlns:a16="http://schemas.microsoft.com/office/drawing/2014/main" id="{76A68C16-25AC-4A31-919F-6CE24BA8B4C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99842" y="6309320"/>
              <a:ext cx="485393" cy="455022"/>
            </a:xfrm>
            <a:prstGeom prst="rect">
              <a:avLst/>
            </a:prstGeom>
            <a:ln>
              <a:noFill/>
            </a:ln>
            <a:effectLst>
              <a:outerShdw blurRad="190500" algn="tl" rotWithShape="0">
                <a:srgbClr val="000000">
                  <a:alpha val="70000"/>
                </a:srgbClr>
              </a:outerShdw>
            </a:effectLst>
          </p:spPr>
        </p:pic>
        <p:pic>
          <p:nvPicPr>
            <p:cNvPr id="12" name="Picture 11">
              <a:extLst>
                <a:ext uri="{FF2B5EF4-FFF2-40B4-BE49-F238E27FC236}">
                  <a16:creationId xmlns:a16="http://schemas.microsoft.com/office/drawing/2014/main" id="{C3D90C5E-BCA0-4E68-98C7-EDC9ABC965F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62953" y="6318661"/>
              <a:ext cx="495643" cy="436340"/>
            </a:xfrm>
            <a:prstGeom prst="rect">
              <a:avLst/>
            </a:prstGeom>
            <a:ln>
              <a:noFill/>
            </a:ln>
            <a:effectLst>
              <a:outerShdw blurRad="190500" algn="tl" rotWithShape="0">
                <a:srgbClr val="000000">
                  <a:alpha val="70000"/>
                </a:srgbClr>
              </a:outerShdw>
            </a:effectLst>
          </p:spPr>
        </p:pic>
      </p:grpSp>
    </p:spTree>
    <p:extLst>
      <p:ext uri="{BB962C8B-B14F-4D97-AF65-F5344CB8AC3E}">
        <p14:creationId xmlns:p14="http://schemas.microsoft.com/office/powerpoint/2010/main" val="3277860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61318160"/>
              </p:ext>
            </p:extLst>
          </p:nvPr>
        </p:nvGraphicFramePr>
        <p:xfrm>
          <a:off x="179512" y="586001"/>
          <a:ext cx="4648200" cy="5388539"/>
        </p:xfrm>
        <a:graphic>
          <a:graphicData uri="http://schemas.openxmlformats.org/drawingml/2006/table">
            <a:tbl>
              <a:tblPr firstRow="1" bandRow="1">
                <a:tableStyleId>{5940675A-B579-460E-94D1-54222C63F5DA}</a:tableStyleId>
              </a:tblPr>
              <a:tblGrid>
                <a:gridCol w="1254276">
                  <a:extLst>
                    <a:ext uri="{9D8B030D-6E8A-4147-A177-3AD203B41FA5}">
                      <a16:colId xmlns:a16="http://schemas.microsoft.com/office/drawing/2014/main" val="20000"/>
                    </a:ext>
                  </a:extLst>
                </a:gridCol>
                <a:gridCol w="3393924">
                  <a:extLst>
                    <a:ext uri="{9D8B030D-6E8A-4147-A177-3AD203B41FA5}">
                      <a16:colId xmlns:a16="http://schemas.microsoft.com/office/drawing/2014/main" val="20001"/>
                    </a:ext>
                  </a:extLst>
                </a:gridCol>
              </a:tblGrid>
              <a:tr h="1773867">
                <a:tc>
                  <a:txBody>
                    <a:bodyPr/>
                    <a:lstStyle/>
                    <a:p>
                      <a:r>
                        <a:rPr lang="en-AU" b="1" baseline="0" dirty="0">
                          <a:solidFill>
                            <a:srgbClr val="506C70"/>
                          </a:solidFill>
                        </a:rPr>
                        <a:t>Elwick</a:t>
                      </a:r>
                      <a:endParaRPr lang="en-AU" b="1" dirty="0">
                        <a:solidFill>
                          <a:srgbClr val="506C70"/>
                        </a:solidFill>
                      </a:endParaRPr>
                    </a:p>
                  </a:txBody>
                  <a:tcPr/>
                </a:tc>
                <a:tc>
                  <a:txBody>
                    <a:bodyPr/>
                    <a:lstStyle/>
                    <a:p>
                      <a:r>
                        <a:rPr lang="en-AU" sz="1000" b="1" dirty="0"/>
                        <a:t>Use summary: </a:t>
                      </a:r>
                    </a:p>
                    <a:p>
                      <a:r>
                        <a:rPr lang="en-AU" sz="1000" dirty="0"/>
                        <a:t>Thoroughbred race days:	</a:t>
                      </a:r>
                      <a:r>
                        <a:rPr lang="en-AU" sz="1000" b="1" dirty="0"/>
                        <a:t>23</a:t>
                      </a:r>
                      <a:r>
                        <a:rPr lang="en-AU" sz="1000" dirty="0"/>
                        <a:t> </a:t>
                      </a:r>
                      <a:br>
                        <a:rPr lang="en-AU" sz="1000" dirty="0"/>
                      </a:br>
                      <a:r>
                        <a:rPr lang="en-AU" sz="1000" dirty="0"/>
                        <a:t>Harness race days: 	</a:t>
                      </a:r>
                      <a:r>
                        <a:rPr lang="en-AU" sz="1000" b="1" dirty="0"/>
                        <a:t>34</a:t>
                      </a:r>
                    </a:p>
                    <a:p>
                      <a:r>
                        <a:rPr lang="en-AU" sz="1000" dirty="0"/>
                        <a:t>Greyhound race days:	</a:t>
                      </a:r>
                      <a:r>
                        <a:rPr lang="en-AU" sz="1000" b="1" dirty="0"/>
                        <a:t>52</a:t>
                      </a:r>
                      <a:r>
                        <a:rPr lang="en-AU" sz="1000" dirty="0"/>
                        <a:t> </a:t>
                      </a:r>
                      <a:br>
                        <a:rPr lang="en-AU" sz="1000" dirty="0"/>
                      </a:br>
                      <a:r>
                        <a:rPr lang="en-AU" sz="1000" dirty="0"/>
                        <a:t>Thoroughbred trial days: 	</a:t>
                      </a:r>
                      <a:r>
                        <a:rPr lang="en-AU" sz="1000" b="1" dirty="0"/>
                        <a:t>25</a:t>
                      </a:r>
                    </a:p>
                    <a:p>
                      <a:r>
                        <a:rPr lang="en-AU" sz="1000" dirty="0"/>
                        <a:t>Harness trial days: 	</a:t>
                      </a:r>
                      <a:r>
                        <a:rPr lang="en-AU" sz="1000" b="1" dirty="0"/>
                        <a:t>28-30</a:t>
                      </a:r>
                    </a:p>
                    <a:p>
                      <a:r>
                        <a:rPr lang="en-AU" sz="1000" dirty="0"/>
                        <a:t>Greyhound trial days: 	</a:t>
                      </a:r>
                      <a:r>
                        <a:rPr lang="en-AU" sz="1000" b="1" dirty="0"/>
                        <a:t>104</a:t>
                      </a:r>
                    </a:p>
                  </a:txBody>
                  <a:tcPr/>
                </a:tc>
                <a:extLst>
                  <a:ext uri="{0D108BD9-81ED-4DB2-BD59-A6C34878D82A}">
                    <a16:rowId xmlns:a16="http://schemas.microsoft.com/office/drawing/2014/main" val="10000"/>
                  </a:ext>
                </a:extLst>
              </a:tr>
              <a:tr h="3614672">
                <a:tc>
                  <a:txBody>
                    <a:bodyPr/>
                    <a:lstStyle/>
                    <a:p>
                      <a:r>
                        <a:rPr lang="en-AU" sz="1200" b="1" dirty="0"/>
                        <a:t>Issues: </a:t>
                      </a:r>
                    </a:p>
                    <a:p>
                      <a:endParaRPr lang="en-AU" sz="1200" b="1" dirty="0"/>
                    </a:p>
                    <a:p>
                      <a:endParaRPr lang="en-AU" sz="1200" b="1" dirty="0"/>
                    </a:p>
                    <a:p>
                      <a:endParaRPr lang="en-AU" sz="1200" b="1" dirty="0"/>
                    </a:p>
                    <a:p>
                      <a:endParaRPr lang="en-AU" sz="1200" b="1" dirty="0"/>
                    </a:p>
                  </a:txBody>
                  <a:tcPr/>
                </a:tc>
                <a:tc>
                  <a:txBody>
                    <a:bodyPr/>
                    <a:lstStyle/>
                    <a:p>
                      <a:pPr marL="285750" indent="-285750">
                        <a:buFont typeface="Arial" panose="020B0604020202020204" pitchFamily="34" charset="0"/>
                        <a:buChar char="•"/>
                      </a:pPr>
                      <a:r>
                        <a:rPr lang="en-AU" sz="1000" baseline="0" dirty="0"/>
                        <a:t>Configuration of race day stalls does not align with participant needs or encourage public viewing of horses on race day</a:t>
                      </a:r>
                    </a:p>
                    <a:p>
                      <a:pPr marL="285750" indent="-285750">
                        <a:buFont typeface="Arial" panose="020B0604020202020204" pitchFamily="34" charset="0"/>
                        <a:buChar char="•"/>
                      </a:pPr>
                      <a:r>
                        <a:rPr lang="en-AU" sz="1000" baseline="0" dirty="0"/>
                        <a:t>Harness track lighting requires upgrade </a:t>
                      </a:r>
                    </a:p>
                    <a:p>
                      <a:pPr marL="285750" indent="-285750">
                        <a:buFont typeface="Arial" panose="020B0604020202020204" pitchFamily="34" charset="0"/>
                        <a:buChar char="•"/>
                      </a:pPr>
                      <a:r>
                        <a:rPr lang="en-AU" sz="1000" baseline="0" dirty="0"/>
                        <a:t>Greyhound track lighting requires upgrade</a:t>
                      </a:r>
                    </a:p>
                    <a:p>
                      <a:pPr marL="285750" indent="-285750">
                        <a:buFont typeface="Arial" panose="020B0604020202020204" pitchFamily="34" charset="0"/>
                        <a:buChar char="•"/>
                      </a:pPr>
                      <a:r>
                        <a:rPr lang="en-AU" sz="1000" baseline="0" dirty="0"/>
                        <a:t>Greyhound irrigation system needs upgrading</a:t>
                      </a:r>
                    </a:p>
                    <a:p>
                      <a:pPr marL="285750" indent="-285750">
                        <a:buFont typeface="Arial" panose="020B0604020202020204" pitchFamily="34" charset="0"/>
                        <a:buChar char="•"/>
                      </a:pPr>
                      <a:r>
                        <a:rPr lang="en-AU" sz="1000" baseline="0" dirty="0"/>
                        <a:t>Dedicated owners facilities could be improved</a:t>
                      </a:r>
                    </a:p>
                    <a:p>
                      <a:pPr marL="285750" indent="-285750">
                        <a:buFont typeface="Arial" panose="020B0604020202020204" pitchFamily="34" charset="0"/>
                        <a:buChar char="•"/>
                      </a:pPr>
                      <a:r>
                        <a:rPr lang="en-AU" sz="1000" baseline="0" dirty="0"/>
                        <a:t>Telecommunications infrastructure not High Definition  compliant.</a:t>
                      </a:r>
                    </a:p>
                    <a:p>
                      <a:pPr marL="285750" indent="-285750">
                        <a:buFont typeface="Arial" panose="020B0604020202020204" pitchFamily="34" charset="0"/>
                        <a:buChar char="•"/>
                      </a:pPr>
                      <a:r>
                        <a:rPr lang="en-AU" sz="1000" kern="1200" dirty="0">
                          <a:solidFill>
                            <a:schemeClr val="tx1"/>
                          </a:solidFill>
                          <a:effectLst/>
                          <a:latin typeface="+mn-lt"/>
                          <a:ea typeface="+mn-ea"/>
                          <a:cs typeface="+mn-cs"/>
                        </a:rPr>
                        <a:t>Day stalls due for resurfacing (sealed)</a:t>
                      </a:r>
                    </a:p>
                    <a:p>
                      <a:pPr marL="285750" indent="-285750">
                        <a:buFont typeface="Arial" panose="020B0604020202020204" pitchFamily="34" charset="0"/>
                        <a:buChar char="•"/>
                      </a:pPr>
                      <a:r>
                        <a:rPr lang="en-AU" sz="1000" kern="1200" dirty="0">
                          <a:solidFill>
                            <a:schemeClr val="tx1"/>
                          </a:solidFill>
                          <a:effectLst/>
                          <a:latin typeface="+mn-lt"/>
                          <a:ea typeface="+mn-ea"/>
                          <a:cs typeface="+mn-cs"/>
                        </a:rPr>
                        <a:t>Day stalls need rubber matting installed</a:t>
                      </a:r>
                    </a:p>
                    <a:p>
                      <a:pPr marL="285750" indent="-285750">
                        <a:buFont typeface="Arial" panose="020B0604020202020204" pitchFamily="34" charset="0"/>
                        <a:buChar char="•"/>
                      </a:pPr>
                      <a:r>
                        <a:rPr lang="en-AU" sz="1000" kern="1200" dirty="0">
                          <a:solidFill>
                            <a:schemeClr val="tx1"/>
                          </a:solidFill>
                          <a:effectLst/>
                          <a:latin typeface="+mn-lt"/>
                          <a:ea typeface="+mn-ea"/>
                          <a:cs typeface="+mn-cs"/>
                        </a:rPr>
                        <a:t>Harness track due for renovation</a:t>
                      </a:r>
                    </a:p>
                    <a:p>
                      <a:pPr marL="285750" indent="-285750">
                        <a:buFont typeface="Arial" panose="020B0604020202020204" pitchFamily="34" charset="0"/>
                        <a:buChar char="•"/>
                      </a:pPr>
                      <a:r>
                        <a:rPr lang="en-AU" sz="1000" kern="1200" dirty="0">
                          <a:solidFill>
                            <a:schemeClr val="tx1"/>
                          </a:solidFill>
                          <a:effectLst/>
                          <a:latin typeface="+mn-lt"/>
                          <a:ea typeface="+mn-ea"/>
                          <a:cs typeface="+mn-cs"/>
                        </a:rPr>
                        <a:t>Greyhound lure system becoming difficult to maintain</a:t>
                      </a:r>
                    </a:p>
                    <a:p>
                      <a:pPr marL="285750" indent="-285750">
                        <a:buFont typeface="Arial" panose="020B0604020202020204" pitchFamily="34" charset="0"/>
                        <a:buChar char="•"/>
                      </a:pPr>
                      <a:r>
                        <a:rPr lang="en-AU" sz="1000" kern="1200" dirty="0">
                          <a:solidFill>
                            <a:schemeClr val="tx1"/>
                          </a:solidFill>
                          <a:effectLst/>
                          <a:latin typeface="+mn-lt"/>
                          <a:ea typeface="+mn-ea"/>
                          <a:cs typeface="+mn-cs"/>
                        </a:rPr>
                        <a:t>Lack of live hosting infrastructure for greyhounds</a:t>
                      </a:r>
                    </a:p>
                  </a:txBody>
                  <a:tcPr/>
                </a:tc>
                <a:extLst>
                  <a:ext uri="{0D108BD9-81ED-4DB2-BD59-A6C34878D82A}">
                    <a16:rowId xmlns:a16="http://schemas.microsoft.com/office/drawing/2014/main" val="10001"/>
                  </a:ext>
                </a:extLst>
              </a:tr>
            </a:tbl>
          </a:graphicData>
        </a:graphic>
      </p:graphicFrame>
      <p:sp>
        <p:nvSpPr>
          <p:cNvPr id="7" name="TextBox 6"/>
          <p:cNvSpPr txBox="1"/>
          <p:nvPr/>
        </p:nvSpPr>
        <p:spPr>
          <a:xfrm>
            <a:off x="5076056" y="603840"/>
            <a:ext cx="3857687" cy="5386090"/>
          </a:xfrm>
          <a:prstGeom prst="rect">
            <a:avLst/>
          </a:prstGeom>
          <a:noFill/>
          <a:ln w="28575">
            <a:solidFill>
              <a:schemeClr val="accent1">
                <a:shade val="50000"/>
              </a:schemeClr>
            </a:solidFill>
          </a:ln>
        </p:spPr>
        <p:txBody>
          <a:bodyPr wrap="square" rtlCol="0">
            <a:spAutoFit/>
          </a:bodyPr>
          <a:lstStyle/>
          <a:p>
            <a:pPr>
              <a:spcAft>
                <a:spcPts val="600"/>
              </a:spcAft>
            </a:pPr>
            <a:r>
              <a:rPr lang="en-AU" sz="1100" dirty="0"/>
              <a:t>                                      </a:t>
            </a:r>
          </a:p>
          <a:p>
            <a:pPr>
              <a:spcAft>
                <a:spcPts val="600"/>
              </a:spcAft>
            </a:pPr>
            <a:endParaRPr lang="en-AU" sz="1100" dirty="0"/>
          </a:p>
          <a:p>
            <a:pPr>
              <a:spcAft>
                <a:spcPts val="600"/>
              </a:spcAft>
            </a:pPr>
            <a:r>
              <a:rPr lang="en-AU" sz="1100" b="1" dirty="0"/>
              <a:t>Are you a user of Elwick for thoroughbred racing?        Y/N</a:t>
            </a:r>
          </a:p>
          <a:p>
            <a:pPr>
              <a:spcAft>
                <a:spcPts val="600"/>
              </a:spcAft>
            </a:pPr>
            <a:r>
              <a:rPr lang="en-AU" sz="1100" b="1" dirty="0"/>
              <a:t>Are you a user of Elwick for harness racing? 	            Y/N</a:t>
            </a:r>
          </a:p>
          <a:p>
            <a:pPr>
              <a:spcAft>
                <a:spcPts val="600"/>
              </a:spcAft>
            </a:pPr>
            <a:r>
              <a:rPr lang="en-AU" sz="1100" b="1" dirty="0"/>
              <a:t>Are you a user of Elwick for greyhound racing?              Y/N</a:t>
            </a:r>
          </a:p>
          <a:p>
            <a:pPr>
              <a:spcAft>
                <a:spcPts val="600"/>
              </a:spcAft>
            </a:pPr>
            <a:r>
              <a:rPr lang="en-AU" sz="1100" b="1" dirty="0"/>
              <a:t>Are you a user of Elwick for thoroughbred trials?          Y/N</a:t>
            </a:r>
          </a:p>
          <a:p>
            <a:pPr>
              <a:spcAft>
                <a:spcPts val="600"/>
              </a:spcAft>
            </a:pPr>
            <a:r>
              <a:rPr lang="en-AU" sz="1100" b="1" dirty="0"/>
              <a:t>Are you a user of Elwick for harness trials? 	            Y/N</a:t>
            </a:r>
          </a:p>
          <a:p>
            <a:pPr>
              <a:spcAft>
                <a:spcPts val="600"/>
              </a:spcAft>
            </a:pPr>
            <a:r>
              <a:rPr lang="en-AU" sz="1100" b="1" dirty="0"/>
              <a:t>Are you a user of Elwick for greyhound trials? 	            Y/N</a:t>
            </a:r>
          </a:p>
          <a:p>
            <a:pPr>
              <a:spcAft>
                <a:spcPts val="600"/>
              </a:spcAft>
            </a:pPr>
            <a:endParaRPr lang="en-AU" sz="1100" b="1" dirty="0"/>
          </a:p>
          <a:p>
            <a:pPr>
              <a:spcAft>
                <a:spcPts val="600"/>
              </a:spcAft>
            </a:pPr>
            <a:r>
              <a:rPr lang="en-AU" sz="1100" b="1" dirty="0"/>
              <a:t>Do you agree with the priorities outlined here?            Y/N</a:t>
            </a:r>
          </a:p>
          <a:p>
            <a:pPr>
              <a:spcAft>
                <a:spcPts val="600"/>
              </a:spcAft>
            </a:pPr>
            <a:endParaRPr lang="en-AU" sz="1100" b="1" dirty="0"/>
          </a:p>
          <a:p>
            <a:pPr>
              <a:spcAft>
                <a:spcPts val="600"/>
              </a:spcAft>
            </a:pPr>
            <a:r>
              <a:rPr lang="en-AU" sz="1100" b="1" dirty="0"/>
              <a:t>If not, why not? (You might also wish to provide an alternative order of the priority remedies listed).</a:t>
            </a:r>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r>
              <a:rPr lang="en-AU" sz="1100" b="1" dirty="0"/>
              <a:t>Other suggestions:</a:t>
            </a:r>
          </a:p>
          <a:p>
            <a:endParaRPr lang="en-AU" sz="1100" b="1" dirty="0"/>
          </a:p>
          <a:p>
            <a:endParaRPr lang="en-AU" sz="1100" dirty="0"/>
          </a:p>
          <a:p>
            <a:endParaRPr lang="en-AU" sz="1100" dirty="0"/>
          </a:p>
          <a:p>
            <a:endParaRPr lang="en-AU" sz="1100" dirty="0"/>
          </a:p>
          <a:p>
            <a:endParaRPr lang="en-AU" sz="1100" dirty="0"/>
          </a:p>
          <a:p>
            <a:endParaRPr lang="en-AU" sz="1100" dirty="0"/>
          </a:p>
          <a:p>
            <a:endParaRPr lang="en-AU" sz="1100" dirty="0"/>
          </a:p>
        </p:txBody>
      </p:sp>
      <p:pic>
        <p:nvPicPr>
          <p:cNvPr id="6" name="Picture 5" descr="ShapeYourFutureGraphic.jpg"/>
          <p:cNvPicPr>
            <a:picLocks noChangeAspect="1"/>
          </p:cNvPicPr>
          <p:nvPr/>
        </p:nvPicPr>
        <p:blipFill>
          <a:blip r:embed="rId2"/>
          <a:stretch>
            <a:fillRect/>
          </a:stretch>
        </p:blipFill>
        <p:spPr>
          <a:xfrm>
            <a:off x="5148064" y="620688"/>
            <a:ext cx="2438401" cy="509030"/>
          </a:xfrm>
          <a:prstGeom prst="rect">
            <a:avLst/>
          </a:prstGeom>
        </p:spPr>
      </p:pic>
      <p:grpSp>
        <p:nvGrpSpPr>
          <p:cNvPr id="8" name="Group 7">
            <a:extLst>
              <a:ext uri="{FF2B5EF4-FFF2-40B4-BE49-F238E27FC236}">
                <a16:creationId xmlns:a16="http://schemas.microsoft.com/office/drawing/2014/main" id="{84A3319E-9E35-4EC8-BBAB-9A398983E6C4}"/>
              </a:ext>
            </a:extLst>
          </p:cNvPr>
          <p:cNvGrpSpPr/>
          <p:nvPr/>
        </p:nvGrpSpPr>
        <p:grpSpPr>
          <a:xfrm>
            <a:off x="7315074" y="6309320"/>
            <a:ext cx="1243522" cy="455022"/>
            <a:chOff x="7315074" y="6309320"/>
            <a:chExt cx="1243522" cy="455022"/>
          </a:xfrm>
        </p:grpSpPr>
        <p:pic>
          <p:nvPicPr>
            <p:cNvPr id="10" name="Picture 9">
              <a:extLst>
                <a:ext uri="{FF2B5EF4-FFF2-40B4-BE49-F238E27FC236}">
                  <a16:creationId xmlns:a16="http://schemas.microsoft.com/office/drawing/2014/main" id="{7D8F3F30-AB8C-4967-B71F-4052760E9D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074" y="6318661"/>
              <a:ext cx="496552" cy="437141"/>
            </a:xfrm>
            <a:prstGeom prst="rect">
              <a:avLst/>
            </a:prstGeom>
            <a:ln>
              <a:noFill/>
            </a:ln>
            <a:effectLst>
              <a:outerShdw blurRad="190500" algn="tl" rotWithShape="0">
                <a:srgbClr val="000000">
                  <a:alpha val="70000"/>
                </a:srgbClr>
              </a:outerShdw>
            </a:effectLst>
          </p:spPr>
        </p:pic>
        <p:pic>
          <p:nvPicPr>
            <p:cNvPr id="11" name="Picture 10">
              <a:extLst>
                <a:ext uri="{FF2B5EF4-FFF2-40B4-BE49-F238E27FC236}">
                  <a16:creationId xmlns:a16="http://schemas.microsoft.com/office/drawing/2014/main" id="{946A4080-036C-4ED1-9122-6C3B1DB2FF0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99842" y="6309320"/>
              <a:ext cx="485393" cy="455022"/>
            </a:xfrm>
            <a:prstGeom prst="rect">
              <a:avLst/>
            </a:prstGeom>
            <a:ln>
              <a:noFill/>
            </a:ln>
            <a:effectLst>
              <a:outerShdw blurRad="190500" algn="tl" rotWithShape="0">
                <a:srgbClr val="000000">
                  <a:alpha val="70000"/>
                </a:srgbClr>
              </a:outerShdw>
            </a:effectLst>
          </p:spPr>
        </p:pic>
        <p:pic>
          <p:nvPicPr>
            <p:cNvPr id="12" name="Picture 11">
              <a:extLst>
                <a:ext uri="{FF2B5EF4-FFF2-40B4-BE49-F238E27FC236}">
                  <a16:creationId xmlns:a16="http://schemas.microsoft.com/office/drawing/2014/main" id="{EE0C5082-DB21-456D-A64B-6FB617504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62953" y="6318661"/>
              <a:ext cx="495643" cy="436340"/>
            </a:xfrm>
            <a:prstGeom prst="rect">
              <a:avLst/>
            </a:prstGeom>
            <a:ln>
              <a:noFill/>
            </a:ln>
            <a:effectLst>
              <a:outerShdw blurRad="190500" algn="tl" rotWithShape="0">
                <a:srgbClr val="000000">
                  <a:alpha val="70000"/>
                </a:srgbClr>
              </a:outerShdw>
            </a:effectLst>
          </p:spPr>
        </p:pic>
      </p:grpSp>
      <p:sp>
        <p:nvSpPr>
          <p:cNvPr id="13" name="Slide Number Placeholder 4">
            <a:extLst>
              <a:ext uri="{FF2B5EF4-FFF2-40B4-BE49-F238E27FC236}">
                <a16:creationId xmlns:a16="http://schemas.microsoft.com/office/drawing/2014/main" id="{7D391C37-2518-4BED-88F9-7F3EA13F81F1}"/>
              </a:ext>
            </a:extLst>
          </p:cNvPr>
          <p:cNvSpPr>
            <a:spLocks noGrp="1"/>
          </p:cNvSpPr>
          <p:nvPr>
            <p:ph type="sldNum" sz="quarter" idx="12"/>
          </p:nvPr>
        </p:nvSpPr>
        <p:spPr>
          <a:xfrm>
            <a:off x="8570003" y="6318661"/>
            <a:ext cx="401303" cy="365125"/>
          </a:xfrm>
        </p:spPr>
        <p:txBody>
          <a:bodyPr/>
          <a:lstStyle/>
          <a:p>
            <a:fld id="{62FF4398-4F8B-4D0E-B784-CC04C776DBE1}" type="slidenum">
              <a:rPr lang="en-US" sz="900" smtClean="0">
                <a:solidFill>
                  <a:prstClr val="black">
                    <a:tint val="75000"/>
                  </a:prstClr>
                </a:solidFill>
              </a:rPr>
              <a:t>13</a:t>
            </a:fld>
            <a:endParaRPr lang="en-US" sz="900" dirty="0">
              <a:solidFill>
                <a:prstClr val="black">
                  <a:tint val="75000"/>
                </a:prstClr>
              </a:solidFill>
            </a:endParaRPr>
          </a:p>
        </p:txBody>
      </p:sp>
    </p:spTree>
    <p:extLst>
      <p:ext uri="{BB962C8B-B14F-4D97-AF65-F5344CB8AC3E}">
        <p14:creationId xmlns:p14="http://schemas.microsoft.com/office/powerpoint/2010/main" val="3655525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84262215"/>
              </p:ext>
            </p:extLst>
          </p:nvPr>
        </p:nvGraphicFramePr>
        <p:xfrm>
          <a:off x="179512" y="586002"/>
          <a:ext cx="4648200" cy="4326646"/>
        </p:xfrm>
        <a:graphic>
          <a:graphicData uri="http://schemas.openxmlformats.org/drawingml/2006/table">
            <a:tbl>
              <a:tblPr firstRow="1" bandRow="1">
                <a:tableStyleId>{5940675A-B579-460E-94D1-54222C63F5DA}</a:tableStyleId>
              </a:tblPr>
              <a:tblGrid>
                <a:gridCol w="1254276">
                  <a:extLst>
                    <a:ext uri="{9D8B030D-6E8A-4147-A177-3AD203B41FA5}">
                      <a16:colId xmlns:a16="http://schemas.microsoft.com/office/drawing/2014/main" val="20000"/>
                    </a:ext>
                  </a:extLst>
                </a:gridCol>
                <a:gridCol w="3393924">
                  <a:extLst>
                    <a:ext uri="{9D8B030D-6E8A-4147-A177-3AD203B41FA5}">
                      <a16:colId xmlns:a16="http://schemas.microsoft.com/office/drawing/2014/main" val="20001"/>
                    </a:ext>
                  </a:extLst>
                </a:gridCol>
              </a:tblGrid>
              <a:tr h="394726">
                <a:tc gridSpan="2">
                  <a:txBody>
                    <a:bodyPr/>
                    <a:lstStyle/>
                    <a:p>
                      <a:r>
                        <a:rPr lang="en-AU" b="1" baseline="0" dirty="0">
                          <a:solidFill>
                            <a:srgbClr val="506C70"/>
                          </a:solidFill>
                        </a:rPr>
                        <a:t>Elwick (Continued)</a:t>
                      </a:r>
                      <a:endParaRPr lang="en-AU" b="1" dirty="0">
                        <a:solidFill>
                          <a:srgbClr val="506C70"/>
                        </a:solidFill>
                      </a:endParaRPr>
                    </a:p>
                  </a:txBody>
                  <a:tcPr/>
                </a:tc>
                <a:tc hMerge="1">
                  <a:txBody>
                    <a:bodyPr/>
                    <a:lstStyle/>
                    <a:p>
                      <a:endParaRPr lang="en-AU" sz="1000" b="1" dirty="0"/>
                    </a:p>
                  </a:txBody>
                  <a:tcPr/>
                </a:tc>
                <a:extLst>
                  <a:ext uri="{0D108BD9-81ED-4DB2-BD59-A6C34878D82A}">
                    <a16:rowId xmlns:a16="http://schemas.microsoft.com/office/drawing/2014/main" val="10000"/>
                  </a:ext>
                </a:extLst>
              </a:tr>
              <a:tr h="11431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dirty="0"/>
                        <a:t>Priority</a:t>
                      </a:r>
                      <a:r>
                        <a:rPr lang="en-AU" sz="1200" b="1" baseline="0" dirty="0"/>
                        <a:t> remedies:</a:t>
                      </a:r>
                      <a:endParaRPr lang="en-AU" sz="1200" b="1" dirty="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dirty="0"/>
                    </a:p>
                  </a:txBody>
                  <a:tcPr/>
                </a:tc>
                <a:tc>
                  <a:txBody>
                    <a:bodyPr/>
                    <a:lstStyle/>
                    <a:p>
                      <a:pPr marL="342900" indent="-342900">
                        <a:buFont typeface="+mj-lt"/>
                        <a:buAutoNum type="arabicPeriod"/>
                      </a:pPr>
                      <a:r>
                        <a:rPr lang="en-AU" sz="1000" baseline="0" dirty="0"/>
                        <a:t>Reconfiguration of race day stalls. c$0.35m</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AU" sz="1000" baseline="0" dirty="0"/>
                        <a:t>Change greyhound lure system c$0.25m</a:t>
                      </a:r>
                    </a:p>
                    <a:p>
                      <a:pPr marL="342900" indent="-342900">
                        <a:buFont typeface="+mj-lt"/>
                        <a:buAutoNum type="arabicPeriod"/>
                      </a:pPr>
                      <a:r>
                        <a:rPr lang="en-AU" sz="1000" baseline="0" dirty="0"/>
                        <a:t>Harness lighting upgrade. c$0.17m</a:t>
                      </a:r>
                    </a:p>
                    <a:p>
                      <a:pPr marL="342900" indent="-342900">
                        <a:buFont typeface="+mj-lt"/>
                        <a:buAutoNum type="arabicPeriod"/>
                      </a:pPr>
                      <a:r>
                        <a:rPr lang="en-AU" sz="1000" baseline="0" dirty="0"/>
                        <a:t>Greyhound light upgrade c$0.15m</a:t>
                      </a:r>
                    </a:p>
                    <a:p>
                      <a:pPr marL="342900" indent="-342900">
                        <a:buFont typeface="+mj-lt"/>
                        <a:buAutoNum type="arabicPeriod"/>
                      </a:pPr>
                      <a:r>
                        <a:rPr lang="en-AU" sz="1000" baseline="0" dirty="0"/>
                        <a:t>Greyhound irrigation upgrade c$0.08m</a:t>
                      </a:r>
                    </a:p>
                    <a:p>
                      <a:pPr marL="342900" indent="-342900">
                        <a:buFont typeface="+mj-lt"/>
                        <a:buAutoNum type="arabicPeriod"/>
                      </a:pPr>
                      <a:r>
                        <a:rPr lang="en-AU" sz="1000" baseline="0" dirty="0"/>
                        <a:t>Upgrade telecommunications infrastructure to be HD complaint. c$0.065m</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AU" sz="1000" baseline="0" dirty="0"/>
                        <a:t>Install underground infrastructure for live hosting for greyhound racing for towers to greyhound building c$0.020</a:t>
                      </a:r>
                    </a:p>
                  </a:txBody>
                  <a:tcPr/>
                </a:tc>
                <a:extLst>
                  <a:ext uri="{0D108BD9-81ED-4DB2-BD59-A6C34878D82A}">
                    <a16:rowId xmlns:a16="http://schemas.microsoft.com/office/drawing/2014/main" val="10002"/>
                  </a:ext>
                </a:extLst>
              </a:tr>
              <a:tr h="572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dirty="0"/>
                        <a:t>Rationale/risks:</a:t>
                      </a:r>
                    </a:p>
                    <a:p>
                      <a:endParaRPr lang="en-AU" sz="1200" b="1" dirty="0"/>
                    </a:p>
                  </a:txBody>
                  <a:tcPr/>
                </a:tc>
                <a:tc>
                  <a:txBody>
                    <a:bodyPr/>
                    <a:lstStyle/>
                    <a:p>
                      <a:pPr marL="171450" indent="-171450">
                        <a:buFont typeface="Arial" panose="020B0604020202020204" pitchFamily="34" charset="0"/>
                        <a:buChar char="•"/>
                      </a:pPr>
                      <a:r>
                        <a:rPr lang="en-US" sz="1000" dirty="0"/>
                        <a:t>R</a:t>
                      </a:r>
                      <a:r>
                        <a:rPr lang="en-AU" sz="1000" dirty="0"/>
                        <a:t>ace day stripping stalls requires updating and reconfiguration to meet the requirements of owners &amp; trainers</a:t>
                      </a:r>
                    </a:p>
                    <a:p>
                      <a:pPr marL="171450" indent="-171450">
                        <a:buFont typeface="Arial" panose="020B0604020202020204" pitchFamily="34" charset="0"/>
                        <a:buChar char="•"/>
                      </a:pPr>
                      <a:r>
                        <a:rPr lang="en-AU" sz="1000" dirty="0"/>
                        <a:t>Upgrade of lure system required to stay abreast of industry requirements</a:t>
                      </a:r>
                    </a:p>
                    <a:p>
                      <a:pPr marL="171450" indent="-171450">
                        <a:buFont typeface="Arial" panose="020B0604020202020204" pitchFamily="34" charset="0"/>
                        <a:buChar char="•"/>
                      </a:pPr>
                      <a:r>
                        <a:rPr lang="en-AU" sz="1000" dirty="0"/>
                        <a:t>Upgrade of other infrastructure to meet the requirements of the business while maintaining a proactive approach to infrastructure maintenance </a:t>
                      </a:r>
                    </a:p>
                  </a:txBody>
                  <a:tcPr/>
                </a:tc>
                <a:extLst>
                  <a:ext uri="{0D108BD9-81ED-4DB2-BD59-A6C34878D82A}">
                    <a16:rowId xmlns:a16="http://schemas.microsoft.com/office/drawing/2014/main" val="10003"/>
                  </a:ext>
                </a:extLst>
              </a:tr>
              <a:tr h="5722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dirty="0"/>
                        <a:t>Considerations: </a:t>
                      </a:r>
                    </a:p>
                    <a:p>
                      <a:endParaRPr lang="en-AU" sz="1200" b="1" dirty="0"/>
                    </a:p>
                  </a:txBody>
                  <a:tcPr/>
                </a:tc>
                <a:tc>
                  <a:txBody>
                    <a:bodyPr/>
                    <a:lstStyle/>
                    <a:p>
                      <a:pPr marL="171450" indent="-171450">
                        <a:buFont typeface="Arial" panose="020B0604020202020204" pitchFamily="34" charset="0"/>
                        <a:buChar char="•"/>
                      </a:pPr>
                      <a:r>
                        <a:rPr lang="en-US" sz="1000" baseline="0" dirty="0"/>
                        <a:t>Timing of upgrading race day stalls while meeting the demands for racing. Work can be done in stages</a:t>
                      </a:r>
                    </a:p>
                    <a:p>
                      <a:pPr marL="171450" indent="-171450">
                        <a:buFont typeface="Arial" panose="020B0604020202020204" pitchFamily="34" charset="0"/>
                        <a:buChar char="•"/>
                      </a:pPr>
                      <a:r>
                        <a:rPr lang="en-US" sz="1000" baseline="0" dirty="0"/>
                        <a:t>Upgrade to greyhound lure system will present challenges relating to timing</a:t>
                      </a:r>
                    </a:p>
                    <a:p>
                      <a:pPr marL="171450" indent="-171450">
                        <a:buFont typeface="Arial" panose="020B0604020202020204" pitchFamily="34" charset="0"/>
                        <a:buChar char="•"/>
                      </a:pPr>
                      <a:endParaRPr lang="en-US" sz="1000" baseline="0" dirty="0"/>
                    </a:p>
                    <a:p>
                      <a:pPr marL="171450" indent="-171450">
                        <a:buFont typeface="Arial" panose="020B0604020202020204" pitchFamily="34" charset="0"/>
                        <a:buChar char="•"/>
                      </a:pPr>
                      <a:endParaRPr lang="en-US" sz="1000" baseline="0" dirty="0"/>
                    </a:p>
                  </a:txBody>
                  <a:tcPr/>
                </a:tc>
                <a:extLst>
                  <a:ext uri="{0D108BD9-81ED-4DB2-BD59-A6C34878D82A}">
                    <a16:rowId xmlns:a16="http://schemas.microsoft.com/office/drawing/2014/main" val="4108692917"/>
                  </a:ext>
                </a:extLst>
              </a:tr>
            </a:tbl>
          </a:graphicData>
        </a:graphic>
      </p:graphicFrame>
      <p:sp>
        <p:nvSpPr>
          <p:cNvPr id="7" name="TextBox 6"/>
          <p:cNvSpPr txBox="1"/>
          <p:nvPr/>
        </p:nvSpPr>
        <p:spPr>
          <a:xfrm>
            <a:off x="5106509" y="620688"/>
            <a:ext cx="3857687" cy="4355038"/>
          </a:xfrm>
          <a:prstGeom prst="rect">
            <a:avLst/>
          </a:prstGeom>
          <a:noFill/>
          <a:ln w="28575">
            <a:solidFill>
              <a:schemeClr val="accent1">
                <a:shade val="50000"/>
              </a:schemeClr>
            </a:solidFill>
          </a:ln>
        </p:spPr>
        <p:txBody>
          <a:bodyPr wrap="square" rtlCol="0">
            <a:spAutoFit/>
          </a:bodyPr>
          <a:lstStyle/>
          <a:p>
            <a:pPr>
              <a:spcAft>
                <a:spcPts val="600"/>
              </a:spcAft>
            </a:pPr>
            <a:r>
              <a:rPr lang="en-AU" sz="1100" dirty="0"/>
              <a:t> </a:t>
            </a:r>
          </a:p>
          <a:p>
            <a:pPr>
              <a:spcAft>
                <a:spcPts val="600"/>
              </a:spcAft>
            </a:pPr>
            <a:endParaRPr lang="en-AU" sz="1100" dirty="0"/>
          </a:p>
          <a:p>
            <a:pPr>
              <a:spcAft>
                <a:spcPts val="600"/>
              </a:spcAft>
            </a:pPr>
            <a:endParaRPr lang="en-AU" sz="1100" dirty="0"/>
          </a:p>
          <a:p>
            <a:pPr>
              <a:spcAft>
                <a:spcPts val="600"/>
              </a:spcAft>
            </a:pPr>
            <a:endParaRPr lang="en-AU" sz="1100" dirty="0"/>
          </a:p>
          <a:p>
            <a:pPr>
              <a:spcAft>
                <a:spcPts val="600"/>
              </a:spcAft>
            </a:pPr>
            <a:endParaRPr lang="en-AU" sz="1100" dirty="0"/>
          </a:p>
          <a:p>
            <a:pPr>
              <a:spcAft>
                <a:spcPts val="600"/>
              </a:spcAft>
            </a:pPr>
            <a:endParaRPr lang="en-AU" sz="1100" dirty="0"/>
          </a:p>
          <a:p>
            <a:pPr>
              <a:spcAft>
                <a:spcPts val="600"/>
              </a:spcAft>
            </a:pPr>
            <a:endParaRPr lang="en-AU" sz="1100" dirty="0"/>
          </a:p>
          <a:p>
            <a:endParaRPr lang="en-AU" sz="1100" dirty="0"/>
          </a:p>
          <a:p>
            <a:endParaRPr lang="en-AU" sz="1100" dirty="0"/>
          </a:p>
          <a:p>
            <a:endParaRPr lang="en-AU" sz="1100" dirty="0"/>
          </a:p>
          <a:p>
            <a:endParaRPr lang="en-AU" sz="1100" dirty="0"/>
          </a:p>
          <a:p>
            <a:endParaRPr lang="en-AU" sz="1100" dirty="0"/>
          </a:p>
          <a:p>
            <a:endParaRPr lang="en-AU" sz="1100" dirty="0"/>
          </a:p>
          <a:p>
            <a:endParaRPr lang="en-AU" sz="1100" dirty="0"/>
          </a:p>
          <a:p>
            <a:endParaRPr lang="en-AU" sz="1100" dirty="0"/>
          </a:p>
          <a:p>
            <a:endParaRPr lang="en-AU" sz="1100" dirty="0"/>
          </a:p>
          <a:p>
            <a:endParaRPr lang="en-AU" sz="1100" dirty="0"/>
          </a:p>
          <a:p>
            <a:endParaRPr lang="en-AU" sz="1100" dirty="0"/>
          </a:p>
          <a:p>
            <a:endParaRPr lang="en-AU" sz="1100" dirty="0"/>
          </a:p>
          <a:p>
            <a:endParaRPr lang="en-AU" sz="1100" dirty="0"/>
          </a:p>
          <a:p>
            <a:endParaRPr lang="en-AU" sz="1100" dirty="0"/>
          </a:p>
          <a:p>
            <a:endParaRPr lang="en-AU" sz="1100" dirty="0"/>
          </a:p>
        </p:txBody>
      </p:sp>
      <p:pic>
        <p:nvPicPr>
          <p:cNvPr id="6" name="Picture 5" descr="ShapeYourFutureGraphic.jpg"/>
          <p:cNvPicPr>
            <a:picLocks noChangeAspect="1"/>
          </p:cNvPicPr>
          <p:nvPr/>
        </p:nvPicPr>
        <p:blipFill>
          <a:blip r:embed="rId2"/>
          <a:stretch>
            <a:fillRect/>
          </a:stretch>
        </p:blipFill>
        <p:spPr>
          <a:xfrm>
            <a:off x="5148064" y="620688"/>
            <a:ext cx="2438401" cy="509030"/>
          </a:xfrm>
          <a:prstGeom prst="rect">
            <a:avLst/>
          </a:prstGeom>
        </p:spPr>
      </p:pic>
      <p:grpSp>
        <p:nvGrpSpPr>
          <p:cNvPr id="8" name="Group 7">
            <a:extLst>
              <a:ext uri="{FF2B5EF4-FFF2-40B4-BE49-F238E27FC236}">
                <a16:creationId xmlns:a16="http://schemas.microsoft.com/office/drawing/2014/main" id="{99E17165-5B9D-4456-8D0D-7D8F5AF30B5D}"/>
              </a:ext>
            </a:extLst>
          </p:cNvPr>
          <p:cNvGrpSpPr/>
          <p:nvPr/>
        </p:nvGrpSpPr>
        <p:grpSpPr>
          <a:xfrm>
            <a:off x="7315074" y="6309320"/>
            <a:ext cx="1243522" cy="455022"/>
            <a:chOff x="7315074" y="6309320"/>
            <a:chExt cx="1243522" cy="455022"/>
          </a:xfrm>
        </p:grpSpPr>
        <p:pic>
          <p:nvPicPr>
            <p:cNvPr id="10" name="Picture 9">
              <a:extLst>
                <a:ext uri="{FF2B5EF4-FFF2-40B4-BE49-F238E27FC236}">
                  <a16:creationId xmlns:a16="http://schemas.microsoft.com/office/drawing/2014/main" id="{19EB1048-5912-40F8-91B0-99BABBE376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074" y="6318661"/>
              <a:ext cx="496552" cy="437141"/>
            </a:xfrm>
            <a:prstGeom prst="rect">
              <a:avLst/>
            </a:prstGeom>
            <a:ln>
              <a:noFill/>
            </a:ln>
            <a:effectLst>
              <a:outerShdw blurRad="190500" algn="tl" rotWithShape="0">
                <a:srgbClr val="000000">
                  <a:alpha val="70000"/>
                </a:srgbClr>
              </a:outerShdw>
            </a:effectLst>
          </p:spPr>
        </p:pic>
        <p:pic>
          <p:nvPicPr>
            <p:cNvPr id="11" name="Picture 10">
              <a:extLst>
                <a:ext uri="{FF2B5EF4-FFF2-40B4-BE49-F238E27FC236}">
                  <a16:creationId xmlns:a16="http://schemas.microsoft.com/office/drawing/2014/main" id="{E1D7F3B5-350D-4951-B4EB-D6FC1053E8E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99842" y="6309320"/>
              <a:ext cx="485393" cy="455022"/>
            </a:xfrm>
            <a:prstGeom prst="rect">
              <a:avLst/>
            </a:prstGeom>
            <a:ln>
              <a:noFill/>
            </a:ln>
            <a:effectLst>
              <a:outerShdw blurRad="190500" algn="tl" rotWithShape="0">
                <a:srgbClr val="000000">
                  <a:alpha val="70000"/>
                </a:srgbClr>
              </a:outerShdw>
            </a:effectLst>
          </p:spPr>
        </p:pic>
        <p:pic>
          <p:nvPicPr>
            <p:cNvPr id="12" name="Picture 11">
              <a:extLst>
                <a:ext uri="{FF2B5EF4-FFF2-40B4-BE49-F238E27FC236}">
                  <a16:creationId xmlns:a16="http://schemas.microsoft.com/office/drawing/2014/main" id="{12876161-A921-41B5-892D-7C7E57BE6B6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62953" y="6318661"/>
              <a:ext cx="495643" cy="436340"/>
            </a:xfrm>
            <a:prstGeom prst="rect">
              <a:avLst/>
            </a:prstGeom>
            <a:ln>
              <a:noFill/>
            </a:ln>
            <a:effectLst>
              <a:outerShdw blurRad="190500" algn="tl" rotWithShape="0">
                <a:srgbClr val="000000">
                  <a:alpha val="70000"/>
                </a:srgbClr>
              </a:outerShdw>
            </a:effectLst>
          </p:spPr>
        </p:pic>
      </p:grpSp>
      <p:sp>
        <p:nvSpPr>
          <p:cNvPr id="13" name="Slide Number Placeholder 4">
            <a:extLst>
              <a:ext uri="{FF2B5EF4-FFF2-40B4-BE49-F238E27FC236}">
                <a16:creationId xmlns:a16="http://schemas.microsoft.com/office/drawing/2014/main" id="{E395D960-32F2-4A8F-B5F5-65962563AF9B}"/>
              </a:ext>
            </a:extLst>
          </p:cNvPr>
          <p:cNvSpPr>
            <a:spLocks noGrp="1"/>
          </p:cNvSpPr>
          <p:nvPr>
            <p:ph type="sldNum" sz="quarter" idx="12"/>
          </p:nvPr>
        </p:nvSpPr>
        <p:spPr>
          <a:xfrm>
            <a:off x="8569280" y="6344443"/>
            <a:ext cx="401303" cy="365125"/>
          </a:xfrm>
        </p:spPr>
        <p:txBody>
          <a:bodyPr/>
          <a:lstStyle/>
          <a:p>
            <a:fld id="{62FF4398-4F8B-4D0E-B784-CC04C776DBE1}" type="slidenum">
              <a:rPr lang="en-US" sz="900" smtClean="0">
                <a:solidFill>
                  <a:prstClr val="black">
                    <a:tint val="75000"/>
                  </a:prstClr>
                </a:solidFill>
              </a:rPr>
              <a:t>14</a:t>
            </a:fld>
            <a:endParaRPr lang="en-US" sz="900" dirty="0">
              <a:solidFill>
                <a:prstClr val="black">
                  <a:tint val="75000"/>
                </a:prstClr>
              </a:solidFill>
            </a:endParaRPr>
          </a:p>
        </p:txBody>
      </p:sp>
    </p:spTree>
    <p:extLst>
      <p:ext uri="{BB962C8B-B14F-4D97-AF65-F5344CB8AC3E}">
        <p14:creationId xmlns:p14="http://schemas.microsoft.com/office/powerpoint/2010/main" val="3793247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610928754"/>
              </p:ext>
            </p:extLst>
          </p:nvPr>
        </p:nvGraphicFramePr>
        <p:xfrm>
          <a:off x="179512" y="586001"/>
          <a:ext cx="4648200" cy="5496261"/>
        </p:xfrm>
        <a:graphic>
          <a:graphicData uri="http://schemas.openxmlformats.org/drawingml/2006/table">
            <a:tbl>
              <a:tblPr firstRow="1" bandRow="1">
                <a:tableStyleId>{5940675A-B579-460E-94D1-54222C63F5DA}</a:tableStyleId>
              </a:tblPr>
              <a:tblGrid>
                <a:gridCol w="1254276">
                  <a:extLst>
                    <a:ext uri="{9D8B030D-6E8A-4147-A177-3AD203B41FA5}">
                      <a16:colId xmlns:a16="http://schemas.microsoft.com/office/drawing/2014/main" val="20000"/>
                    </a:ext>
                  </a:extLst>
                </a:gridCol>
                <a:gridCol w="3393924">
                  <a:extLst>
                    <a:ext uri="{9D8B030D-6E8A-4147-A177-3AD203B41FA5}">
                      <a16:colId xmlns:a16="http://schemas.microsoft.com/office/drawing/2014/main" val="20001"/>
                    </a:ext>
                  </a:extLst>
                </a:gridCol>
              </a:tblGrid>
              <a:tr h="1331724">
                <a:tc>
                  <a:txBody>
                    <a:bodyPr/>
                    <a:lstStyle/>
                    <a:p>
                      <a:r>
                        <a:rPr lang="en-AU" b="1" baseline="0" dirty="0">
                          <a:solidFill>
                            <a:srgbClr val="506C70"/>
                          </a:solidFill>
                        </a:rPr>
                        <a:t>Spreyton</a:t>
                      </a:r>
                      <a:endParaRPr lang="en-AU" b="1" dirty="0">
                        <a:solidFill>
                          <a:srgbClr val="506C70"/>
                        </a:solidFill>
                      </a:endParaRPr>
                    </a:p>
                  </a:txBody>
                  <a:tcPr/>
                </a:tc>
                <a:tc>
                  <a:txBody>
                    <a:bodyPr/>
                    <a:lstStyle/>
                    <a:p>
                      <a:r>
                        <a:rPr lang="en-AU" sz="1000" b="1" dirty="0"/>
                        <a:t>Use summary: </a:t>
                      </a:r>
                    </a:p>
                    <a:p>
                      <a:br>
                        <a:rPr lang="en-AU" sz="1000" b="1" dirty="0"/>
                      </a:br>
                      <a:r>
                        <a:rPr lang="en-AU" sz="1000" dirty="0"/>
                        <a:t>Thoroughbred race days: 	</a:t>
                      </a:r>
                      <a:r>
                        <a:rPr lang="en-AU" sz="1000" b="1" dirty="0"/>
                        <a:t>18 </a:t>
                      </a:r>
                    </a:p>
                    <a:p>
                      <a:r>
                        <a:rPr lang="en-AU" sz="1000" dirty="0"/>
                        <a:t>Thoroughbred trial days: 	</a:t>
                      </a:r>
                      <a:r>
                        <a:rPr lang="en-AU" sz="1000" b="1" dirty="0"/>
                        <a:t>14</a:t>
                      </a:r>
                      <a:r>
                        <a:rPr lang="en-AU" sz="1000" dirty="0"/>
                        <a:t> </a:t>
                      </a:r>
                    </a:p>
                    <a:p>
                      <a:r>
                        <a:rPr lang="en-AU" sz="1000" dirty="0"/>
                        <a:t>Thoroughbred training days:	</a:t>
                      </a:r>
                      <a:r>
                        <a:rPr lang="en-AU" sz="1000" b="1" dirty="0"/>
                        <a:t>364</a:t>
                      </a:r>
                      <a:r>
                        <a:rPr lang="en-AU" sz="1000" dirty="0"/>
                        <a:t> </a:t>
                      </a:r>
                    </a:p>
                    <a:p>
                      <a:r>
                        <a:rPr lang="en-AU" sz="1000" dirty="0"/>
                        <a:t>Stables:                                                  </a:t>
                      </a:r>
                      <a:r>
                        <a:rPr lang="en-AU" sz="1000" b="1" dirty="0"/>
                        <a:t>Thoroughbred</a:t>
                      </a:r>
                    </a:p>
                    <a:p>
                      <a:endParaRPr lang="en-AU" sz="1000" b="1" dirty="0"/>
                    </a:p>
                  </a:txBody>
                  <a:tcPr/>
                </a:tc>
                <a:extLst>
                  <a:ext uri="{0D108BD9-81ED-4DB2-BD59-A6C34878D82A}">
                    <a16:rowId xmlns:a16="http://schemas.microsoft.com/office/drawing/2014/main" val="10000"/>
                  </a:ext>
                </a:extLst>
              </a:tr>
              <a:tr h="4164537">
                <a:tc>
                  <a:txBody>
                    <a:bodyPr/>
                    <a:lstStyle/>
                    <a:p>
                      <a:r>
                        <a:rPr lang="en-AU" sz="1200" b="1" dirty="0"/>
                        <a:t>Issues: </a:t>
                      </a:r>
                    </a:p>
                    <a:p>
                      <a:endParaRPr lang="en-AU" sz="1200" b="1" dirty="0"/>
                    </a:p>
                    <a:p>
                      <a:endParaRPr lang="en-AU" sz="1200" b="1" dirty="0"/>
                    </a:p>
                    <a:p>
                      <a:endParaRPr lang="en-AU" sz="1200" b="1" dirty="0"/>
                    </a:p>
                    <a:p>
                      <a:endParaRPr lang="en-AU" sz="1200" b="1"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000" baseline="0" dirty="0"/>
                        <a:t>Race day operations building requires expansion and upgrade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000" baseline="0" dirty="0"/>
                        <a:t>Owner/trainer race day facilities require upgrade and expansion</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000" dirty="0"/>
                        <a:t>On-course stables</a:t>
                      </a:r>
                      <a:r>
                        <a:rPr lang="en-AU" sz="1000" baseline="0" dirty="0"/>
                        <a:t> require upgrade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000" baseline="0" dirty="0"/>
                        <a:t>Female jockey facilities are insufficient</a:t>
                      </a:r>
                    </a:p>
                    <a:p>
                      <a:pPr marL="342900" indent="-342900">
                        <a:buFont typeface="Arial" panose="020B0604020202020204" pitchFamily="34" charset="0"/>
                        <a:buChar char="•"/>
                      </a:pPr>
                      <a:r>
                        <a:rPr lang="en-AU" sz="1000" baseline="0" dirty="0"/>
                        <a:t>Supply of on-course stabling does not meet demand</a:t>
                      </a:r>
                    </a:p>
                    <a:p>
                      <a:pPr marL="342900" indent="-342900">
                        <a:buFont typeface="Arial" panose="020B0604020202020204" pitchFamily="34" charset="0"/>
                        <a:buChar char="•"/>
                      </a:pPr>
                      <a:r>
                        <a:rPr lang="en-AU" sz="1000" baseline="0" dirty="0"/>
                        <a:t>Installation of additional CCTV for security</a:t>
                      </a:r>
                    </a:p>
                    <a:p>
                      <a:pPr marL="342900" indent="-342900">
                        <a:buFont typeface="Arial" panose="020B0604020202020204" pitchFamily="34" charset="0"/>
                        <a:buChar char="•"/>
                      </a:pPr>
                      <a:r>
                        <a:rPr lang="en-AU" sz="1000" baseline="0" dirty="0"/>
                        <a:t>Lack of ancillary training infrastructure </a:t>
                      </a:r>
                      <a:r>
                        <a:rPr lang="en-AU" sz="1000" baseline="0" dirty="0" err="1"/>
                        <a:t>eg</a:t>
                      </a:r>
                      <a:r>
                        <a:rPr lang="en-AU" sz="1000" baseline="0" dirty="0"/>
                        <a:t> no proper pool/walkers/treadmills</a:t>
                      </a:r>
                    </a:p>
                    <a:p>
                      <a:pPr marL="342900" indent="-342900">
                        <a:buFont typeface="Arial" panose="020B0604020202020204" pitchFamily="34" charset="0"/>
                        <a:buChar char="•"/>
                      </a:pPr>
                      <a:r>
                        <a:rPr lang="en-AU" sz="1000" baseline="0" dirty="0"/>
                        <a:t>Internal roads need upgrading</a:t>
                      </a:r>
                    </a:p>
                    <a:p>
                      <a:pPr marL="342900" indent="-342900">
                        <a:buFont typeface="Arial" panose="020B0604020202020204" pitchFamily="34" charset="0"/>
                        <a:buChar char="•"/>
                      </a:pPr>
                      <a:r>
                        <a:rPr lang="en-AU" sz="1000" baseline="0" dirty="0"/>
                        <a:t>Public facilities need modernisation</a:t>
                      </a:r>
                    </a:p>
                    <a:p>
                      <a:pPr marL="342900" indent="-342900">
                        <a:buFont typeface="Arial" panose="020B0604020202020204" pitchFamily="34" charset="0"/>
                        <a:buChar char="•"/>
                      </a:pPr>
                      <a:r>
                        <a:rPr lang="en-AU" sz="1000" kern="1200" dirty="0">
                          <a:solidFill>
                            <a:schemeClr val="tx1"/>
                          </a:solidFill>
                          <a:effectLst/>
                          <a:latin typeface="+mn-lt"/>
                          <a:ea typeface="+mn-ea"/>
                          <a:cs typeface="+mn-cs"/>
                        </a:rPr>
                        <a:t>Race day stalls areas undercover </a:t>
                      </a:r>
                    </a:p>
                    <a:p>
                      <a:pPr marL="342900" indent="-342900">
                        <a:buFont typeface="Arial" panose="020B0604020202020204" pitchFamily="34" charset="0"/>
                        <a:buChar char="•"/>
                      </a:pPr>
                      <a:r>
                        <a:rPr lang="en-AU" sz="1000" kern="1200" dirty="0">
                          <a:solidFill>
                            <a:schemeClr val="tx1"/>
                          </a:solidFill>
                          <a:effectLst/>
                          <a:latin typeface="+mn-lt"/>
                          <a:ea typeface="+mn-ea"/>
                          <a:cs typeface="+mn-cs"/>
                        </a:rPr>
                        <a:t>Manual irrigation to lawns is labour intensive </a:t>
                      </a:r>
                    </a:p>
                    <a:p>
                      <a:pPr marL="342900" indent="-342900">
                        <a:buFont typeface="Arial" panose="020B0604020202020204" pitchFamily="34" charset="0"/>
                        <a:buChar char="•"/>
                      </a:pPr>
                      <a:r>
                        <a:rPr lang="en-AU" sz="1000" kern="1200" dirty="0">
                          <a:solidFill>
                            <a:schemeClr val="tx1"/>
                          </a:solidFill>
                          <a:effectLst/>
                          <a:latin typeface="+mn-lt"/>
                          <a:ea typeface="+mn-ea"/>
                          <a:cs typeface="+mn-cs"/>
                        </a:rPr>
                        <a:t>Upgrade of toilet block on back lawn </a:t>
                      </a:r>
                    </a:p>
                    <a:p>
                      <a:pPr marL="342900" indent="-342900">
                        <a:buFont typeface="Arial" panose="020B0604020202020204" pitchFamily="34" charset="0"/>
                        <a:buChar char="•"/>
                      </a:pPr>
                      <a:r>
                        <a:rPr lang="en-AU" sz="1000" kern="1200" dirty="0">
                          <a:solidFill>
                            <a:schemeClr val="tx1"/>
                          </a:solidFill>
                          <a:effectLst/>
                          <a:latin typeface="+mn-lt"/>
                          <a:ea typeface="+mn-ea"/>
                          <a:cs typeface="+mn-cs"/>
                        </a:rPr>
                        <a:t>Members carpark requires upgrade</a:t>
                      </a:r>
                    </a:p>
                    <a:p>
                      <a:pPr marL="342900" indent="-342900">
                        <a:buFont typeface="Arial" panose="020B0604020202020204" pitchFamily="34" charset="0"/>
                        <a:buChar char="•"/>
                      </a:pPr>
                      <a:r>
                        <a:rPr lang="en-AU" sz="1000" kern="1200" dirty="0">
                          <a:solidFill>
                            <a:schemeClr val="tx1"/>
                          </a:solidFill>
                          <a:effectLst/>
                          <a:latin typeface="+mn-lt"/>
                          <a:ea typeface="+mn-ea"/>
                          <a:cs typeface="+mn-cs"/>
                        </a:rPr>
                        <a:t>Lack of carparking space available</a:t>
                      </a:r>
                    </a:p>
                    <a:p>
                      <a:pPr marL="342900" indent="-342900">
                        <a:buFont typeface="Arial" panose="020B0604020202020204" pitchFamily="34" charset="0"/>
                        <a:buChar char="•"/>
                      </a:pPr>
                      <a:r>
                        <a:rPr lang="en-AU" sz="1000" kern="1200" baseline="0" dirty="0">
                          <a:solidFill>
                            <a:schemeClr val="tx1"/>
                          </a:solidFill>
                          <a:effectLst/>
                          <a:latin typeface="+mn-lt"/>
                          <a:ea typeface="+mn-ea"/>
                          <a:cs typeface="+mn-cs"/>
                        </a:rPr>
                        <a:t>Renovation of Tapeta surface</a:t>
                      </a:r>
                      <a:endParaRPr lang="en-AU" sz="1000" baseline="0" dirty="0"/>
                    </a:p>
                  </a:txBody>
                  <a:tcPr/>
                </a:tc>
                <a:extLst>
                  <a:ext uri="{0D108BD9-81ED-4DB2-BD59-A6C34878D82A}">
                    <a16:rowId xmlns:a16="http://schemas.microsoft.com/office/drawing/2014/main" val="10001"/>
                  </a:ext>
                </a:extLst>
              </a:tr>
            </a:tbl>
          </a:graphicData>
        </a:graphic>
      </p:graphicFrame>
      <p:sp>
        <p:nvSpPr>
          <p:cNvPr id="7" name="TextBox 6"/>
          <p:cNvSpPr txBox="1"/>
          <p:nvPr/>
        </p:nvSpPr>
        <p:spPr>
          <a:xfrm>
            <a:off x="5076056" y="603840"/>
            <a:ext cx="3857687" cy="5647700"/>
          </a:xfrm>
          <a:prstGeom prst="rect">
            <a:avLst/>
          </a:prstGeom>
          <a:noFill/>
          <a:ln w="28575">
            <a:solidFill>
              <a:schemeClr val="accent1">
                <a:shade val="50000"/>
              </a:schemeClr>
            </a:solidFill>
          </a:ln>
        </p:spPr>
        <p:txBody>
          <a:bodyPr wrap="square" rtlCol="0">
            <a:spAutoFit/>
          </a:bodyPr>
          <a:lstStyle/>
          <a:p>
            <a:pPr>
              <a:spcAft>
                <a:spcPts val="600"/>
              </a:spcAft>
            </a:pPr>
            <a:r>
              <a:rPr lang="en-AU" sz="1100" dirty="0"/>
              <a:t>                                      </a:t>
            </a:r>
          </a:p>
          <a:p>
            <a:pPr>
              <a:spcAft>
                <a:spcPts val="600"/>
              </a:spcAft>
            </a:pPr>
            <a:endParaRPr lang="en-AU" sz="1100" dirty="0"/>
          </a:p>
          <a:p>
            <a:pPr>
              <a:spcAft>
                <a:spcPts val="600"/>
              </a:spcAft>
            </a:pPr>
            <a:r>
              <a:rPr lang="en-AU" sz="1100" b="1" dirty="0"/>
              <a:t>Are you a user of Spreyton for thoroughbred racing?        Y/N</a:t>
            </a:r>
          </a:p>
          <a:p>
            <a:pPr>
              <a:spcAft>
                <a:spcPts val="600"/>
              </a:spcAft>
            </a:pPr>
            <a:r>
              <a:rPr lang="en-AU" sz="1100" b="1" dirty="0"/>
              <a:t>Are you a user of Spreyton for thoroughbred trials?          Y/N</a:t>
            </a:r>
          </a:p>
          <a:p>
            <a:pPr>
              <a:spcAft>
                <a:spcPts val="600"/>
              </a:spcAft>
            </a:pPr>
            <a:endParaRPr lang="en-AU" sz="1100" b="1" dirty="0"/>
          </a:p>
          <a:p>
            <a:pPr>
              <a:spcAft>
                <a:spcPts val="600"/>
              </a:spcAft>
            </a:pPr>
            <a:r>
              <a:rPr lang="en-AU" sz="1100" b="1" dirty="0"/>
              <a:t>Do you agree with the priorities outlined here?                  Y/N</a:t>
            </a:r>
          </a:p>
          <a:p>
            <a:pPr>
              <a:spcAft>
                <a:spcPts val="600"/>
              </a:spcAft>
            </a:pPr>
            <a:endParaRPr lang="en-AU" sz="1100" b="1" dirty="0"/>
          </a:p>
          <a:p>
            <a:pPr>
              <a:spcAft>
                <a:spcPts val="600"/>
              </a:spcAft>
            </a:pPr>
            <a:r>
              <a:rPr lang="en-AU" sz="1100" b="1" dirty="0"/>
              <a:t>If not, why not? (You might also wish to provide an alternative order of the priority remedies listed).</a:t>
            </a:r>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r>
              <a:rPr lang="en-AU" sz="1100" b="1" dirty="0"/>
              <a:t>Other suggestions:</a:t>
            </a:r>
          </a:p>
          <a:p>
            <a:endParaRPr lang="en-AU" sz="1100" b="1" dirty="0"/>
          </a:p>
          <a:p>
            <a:endParaRPr lang="en-AU" sz="1100" dirty="0"/>
          </a:p>
          <a:p>
            <a:endParaRPr lang="en-AU" sz="1100" dirty="0"/>
          </a:p>
          <a:p>
            <a:endParaRPr lang="en-AU" sz="1100" dirty="0"/>
          </a:p>
          <a:p>
            <a:endParaRPr lang="en-AU" sz="1100" dirty="0"/>
          </a:p>
          <a:p>
            <a:endParaRPr lang="en-AU" sz="1100" dirty="0"/>
          </a:p>
          <a:p>
            <a:endParaRPr lang="en-AU" sz="1100" dirty="0"/>
          </a:p>
          <a:p>
            <a:endParaRPr lang="en-AU" sz="1100" dirty="0"/>
          </a:p>
          <a:p>
            <a:endParaRPr lang="en-AU" sz="1100" dirty="0"/>
          </a:p>
        </p:txBody>
      </p:sp>
      <p:pic>
        <p:nvPicPr>
          <p:cNvPr id="6" name="Picture 5" descr="ShapeYourFutureGraphic.jpg"/>
          <p:cNvPicPr>
            <a:picLocks noChangeAspect="1"/>
          </p:cNvPicPr>
          <p:nvPr/>
        </p:nvPicPr>
        <p:blipFill>
          <a:blip r:embed="rId2"/>
          <a:stretch>
            <a:fillRect/>
          </a:stretch>
        </p:blipFill>
        <p:spPr>
          <a:xfrm>
            <a:off x="5148064" y="620688"/>
            <a:ext cx="2438401" cy="509030"/>
          </a:xfrm>
          <a:prstGeom prst="rect">
            <a:avLst/>
          </a:prstGeom>
        </p:spPr>
      </p:pic>
      <p:grpSp>
        <p:nvGrpSpPr>
          <p:cNvPr id="8" name="Group 7">
            <a:extLst>
              <a:ext uri="{FF2B5EF4-FFF2-40B4-BE49-F238E27FC236}">
                <a16:creationId xmlns:a16="http://schemas.microsoft.com/office/drawing/2014/main" id="{04104812-013A-4A86-AC5F-D40B885DACC1}"/>
              </a:ext>
            </a:extLst>
          </p:cNvPr>
          <p:cNvGrpSpPr/>
          <p:nvPr/>
        </p:nvGrpSpPr>
        <p:grpSpPr>
          <a:xfrm>
            <a:off x="7315074" y="6309320"/>
            <a:ext cx="1243522" cy="455022"/>
            <a:chOff x="7315074" y="6309320"/>
            <a:chExt cx="1243522" cy="455022"/>
          </a:xfrm>
        </p:grpSpPr>
        <p:pic>
          <p:nvPicPr>
            <p:cNvPr id="10" name="Picture 9">
              <a:extLst>
                <a:ext uri="{FF2B5EF4-FFF2-40B4-BE49-F238E27FC236}">
                  <a16:creationId xmlns:a16="http://schemas.microsoft.com/office/drawing/2014/main" id="{1274DBC8-C791-46B4-A283-991F40F1A2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074" y="6318661"/>
              <a:ext cx="496552" cy="437141"/>
            </a:xfrm>
            <a:prstGeom prst="rect">
              <a:avLst/>
            </a:prstGeom>
            <a:ln>
              <a:noFill/>
            </a:ln>
            <a:effectLst>
              <a:outerShdw blurRad="190500" algn="tl" rotWithShape="0">
                <a:srgbClr val="000000">
                  <a:alpha val="70000"/>
                </a:srgbClr>
              </a:outerShdw>
            </a:effectLst>
          </p:spPr>
        </p:pic>
        <p:pic>
          <p:nvPicPr>
            <p:cNvPr id="11" name="Picture 10">
              <a:extLst>
                <a:ext uri="{FF2B5EF4-FFF2-40B4-BE49-F238E27FC236}">
                  <a16:creationId xmlns:a16="http://schemas.microsoft.com/office/drawing/2014/main" id="{75A4CBE6-D9F4-471B-9C9F-B84511D2320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99842" y="6309320"/>
              <a:ext cx="485393" cy="455022"/>
            </a:xfrm>
            <a:prstGeom prst="rect">
              <a:avLst/>
            </a:prstGeom>
            <a:ln>
              <a:noFill/>
            </a:ln>
            <a:effectLst>
              <a:outerShdw blurRad="190500" algn="tl" rotWithShape="0">
                <a:srgbClr val="000000">
                  <a:alpha val="70000"/>
                </a:srgbClr>
              </a:outerShdw>
            </a:effectLst>
          </p:spPr>
        </p:pic>
        <p:pic>
          <p:nvPicPr>
            <p:cNvPr id="12" name="Picture 11">
              <a:extLst>
                <a:ext uri="{FF2B5EF4-FFF2-40B4-BE49-F238E27FC236}">
                  <a16:creationId xmlns:a16="http://schemas.microsoft.com/office/drawing/2014/main" id="{3B57C764-C391-4430-9234-5AEAAEA6419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62953" y="6318661"/>
              <a:ext cx="495643" cy="436340"/>
            </a:xfrm>
            <a:prstGeom prst="rect">
              <a:avLst/>
            </a:prstGeom>
            <a:ln>
              <a:noFill/>
            </a:ln>
            <a:effectLst>
              <a:outerShdw blurRad="190500" algn="tl" rotWithShape="0">
                <a:srgbClr val="000000">
                  <a:alpha val="70000"/>
                </a:srgbClr>
              </a:outerShdw>
            </a:effectLst>
          </p:spPr>
        </p:pic>
      </p:grpSp>
      <p:sp>
        <p:nvSpPr>
          <p:cNvPr id="13" name="Slide Number Placeholder 4">
            <a:extLst>
              <a:ext uri="{FF2B5EF4-FFF2-40B4-BE49-F238E27FC236}">
                <a16:creationId xmlns:a16="http://schemas.microsoft.com/office/drawing/2014/main" id="{CB30B669-C1B4-4109-8F28-776B4449897C}"/>
              </a:ext>
            </a:extLst>
          </p:cNvPr>
          <p:cNvSpPr>
            <a:spLocks noGrp="1"/>
          </p:cNvSpPr>
          <p:nvPr>
            <p:ph type="sldNum" sz="quarter" idx="12"/>
          </p:nvPr>
        </p:nvSpPr>
        <p:spPr>
          <a:xfrm>
            <a:off x="8569280" y="6344443"/>
            <a:ext cx="401303" cy="365125"/>
          </a:xfrm>
        </p:spPr>
        <p:txBody>
          <a:bodyPr/>
          <a:lstStyle/>
          <a:p>
            <a:fld id="{62FF4398-4F8B-4D0E-B784-CC04C776DBE1}" type="slidenum">
              <a:rPr lang="en-US" sz="900" smtClean="0">
                <a:solidFill>
                  <a:prstClr val="black">
                    <a:tint val="75000"/>
                  </a:prstClr>
                </a:solidFill>
              </a:rPr>
              <a:t>15</a:t>
            </a:fld>
            <a:endParaRPr lang="en-US" sz="900" dirty="0">
              <a:solidFill>
                <a:prstClr val="black">
                  <a:tint val="75000"/>
                </a:prstClr>
              </a:solidFill>
            </a:endParaRPr>
          </a:p>
        </p:txBody>
      </p:sp>
    </p:spTree>
    <p:extLst>
      <p:ext uri="{BB962C8B-B14F-4D97-AF65-F5344CB8AC3E}">
        <p14:creationId xmlns:p14="http://schemas.microsoft.com/office/powerpoint/2010/main" val="3146294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07617305"/>
              </p:ext>
            </p:extLst>
          </p:nvPr>
        </p:nvGraphicFramePr>
        <p:xfrm>
          <a:off x="179512" y="586002"/>
          <a:ext cx="4648200" cy="5270074"/>
        </p:xfrm>
        <a:graphic>
          <a:graphicData uri="http://schemas.openxmlformats.org/drawingml/2006/table">
            <a:tbl>
              <a:tblPr firstRow="1" bandRow="1">
                <a:tableStyleId>{5940675A-B579-460E-94D1-54222C63F5DA}</a:tableStyleId>
              </a:tblPr>
              <a:tblGrid>
                <a:gridCol w="1254276">
                  <a:extLst>
                    <a:ext uri="{9D8B030D-6E8A-4147-A177-3AD203B41FA5}">
                      <a16:colId xmlns:a16="http://schemas.microsoft.com/office/drawing/2014/main" val="20000"/>
                    </a:ext>
                  </a:extLst>
                </a:gridCol>
                <a:gridCol w="3393924">
                  <a:extLst>
                    <a:ext uri="{9D8B030D-6E8A-4147-A177-3AD203B41FA5}">
                      <a16:colId xmlns:a16="http://schemas.microsoft.com/office/drawing/2014/main" val="20001"/>
                    </a:ext>
                  </a:extLst>
                </a:gridCol>
              </a:tblGrid>
              <a:tr h="387044">
                <a:tc gridSpan="2">
                  <a:txBody>
                    <a:bodyPr/>
                    <a:lstStyle/>
                    <a:p>
                      <a:r>
                        <a:rPr lang="en-AU" b="1" baseline="0" dirty="0">
                          <a:solidFill>
                            <a:srgbClr val="506C70"/>
                          </a:solidFill>
                        </a:rPr>
                        <a:t>Spreyton (Continued)</a:t>
                      </a:r>
                      <a:endParaRPr lang="en-AU" b="1" dirty="0">
                        <a:solidFill>
                          <a:srgbClr val="506C70"/>
                        </a:solidFill>
                      </a:endParaRPr>
                    </a:p>
                  </a:txBody>
                  <a:tcPr/>
                </a:tc>
                <a:tc hMerge="1">
                  <a:txBody>
                    <a:bodyPr/>
                    <a:lstStyle/>
                    <a:p>
                      <a:endParaRPr lang="en-AU" sz="1000" b="1" dirty="0"/>
                    </a:p>
                  </a:txBody>
                  <a:tcPr/>
                </a:tc>
                <a:extLst>
                  <a:ext uri="{0D108BD9-81ED-4DB2-BD59-A6C34878D82A}">
                    <a16:rowId xmlns:a16="http://schemas.microsoft.com/office/drawing/2014/main" val="10000"/>
                  </a:ext>
                </a:extLst>
              </a:tr>
              <a:tr h="25077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dirty="0"/>
                        <a:t>Priority</a:t>
                      </a:r>
                      <a:r>
                        <a:rPr lang="en-AU" sz="1200" b="1" baseline="0" dirty="0"/>
                        <a:t> remedies:</a:t>
                      </a:r>
                      <a:endParaRPr lang="en-AU" sz="1200" b="1" dirty="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dirty="0"/>
                    </a:p>
                  </a:txBody>
                  <a:tcPr/>
                </a:tc>
                <a:tc>
                  <a:txBody>
                    <a:bodyPr/>
                    <a:lstStyle/>
                    <a:p>
                      <a:pPr marL="342900" indent="-342900">
                        <a:buFont typeface="+mj-lt"/>
                        <a:buAutoNum type="arabicPeriod"/>
                      </a:pPr>
                      <a:r>
                        <a:rPr lang="en-AU" sz="1000" baseline="0" dirty="0"/>
                        <a:t>Upgrade main amenities building (Stewards room/DRC offices &amp; committee room, jockeys rooms, to incorporate owner/trainer facility c$1m</a:t>
                      </a:r>
                    </a:p>
                    <a:p>
                      <a:pPr marL="342900" indent="-342900">
                        <a:buFont typeface="+mj-lt"/>
                        <a:buAutoNum type="arabicPeriod"/>
                      </a:pPr>
                      <a:r>
                        <a:rPr lang="en-AU" sz="1000" baseline="0" dirty="0"/>
                        <a:t>Upgrade the equine pool c$0.5m</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AU" sz="1000" kern="1200" dirty="0">
                          <a:solidFill>
                            <a:schemeClr val="tx1"/>
                          </a:solidFill>
                          <a:effectLst/>
                          <a:latin typeface="+mn-lt"/>
                          <a:ea typeface="+mn-ea"/>
                          <a:cs typeface="+mn-cs"/>
                        </a:rPr>
                        <a:t>Resurface members carpark c$0.15m</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AU" sz="1000" kern="1200" baseline="0" dirty="0">
                          <a:solidFill>
                            <a:schemeClr val="tx1"/>
                          </a:solidFill>
                          <a:effectLst/>
                          <a:latin typeface="+mn-lt"/>
                          <a:ea typeface="+mn-ea"/>
                          <a:cs typeface="+mn-cs"/>
                        </a:rPr>
                        <a:t>Resurface internal roads c$0.1m</a:t>
                      </a:r>
                      <a:endParaRPr lang="en-AU" sz="1000" baseline="0" dirty="0"/>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AU" sz="1000" baseline="0" dirty="0"/>
                        <a:t>Stable upgrade/build c$0.35m per block of 14.</a:t>
                      </a:r>
                    </a:p>
                    <a:p>
                      <a:pPr marL="342900" indent="-342900">
                        <a:buFont typeface="+mj-lt"/>
                        <a:buAutoNum type="arabicPeriod"/>
                      </a:pPr>
                      <a:r>
                        <a:rPr lang="en-AU" sz="1000" baseline="0" dirty="0"/>
                        <a:t>Install additional CCTV c$0.05m</a:t>
                      </a:r>
                    </a:p>
                    <a:p>
                      <a:pPr marL="342900" indent="-342900">
                        <a:buFont typeface="+mj-lt"/>
                        <a:buAutoNum type="arabicPeriod"/>
                      </a:pPr>
                      <a:r>
                        <a:rPr lang="en-AU" sz="1000" baseline="0" dirty="0"/>
                        <a:t>Replace birdcage speakers c$0.01m</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AU" sz="1000" kern="1200" dirty="0">
                          <a:solidFill>
                            <a:schemeClr val="tx1"/>
                          </a:solidFill>
                          <a:effectLst/>
                          <a:latin typeface="+mn-lt"/>
                          <a:ea typeface="+mn-ea"/>
                          <a:cs typeface="+mn-cs"/>
                        </a:rPr>
                        <a:t>Cover over walk way in stall areas c$0.15m</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AU" sz="1000" kern="1200" dirty="0">
                          <a:solidFill>
                            <a:schemeClr val="tx1"/>
                          </a:solidFill>
                          <a:effectLst/>
                          <a:latin typeface="+mn-lt"/>
                          <a:ea typeface="+mn-ea"/>
                          <a:cs typeface="+mn-cs"/>
                        </a:rPr>
                        <a:t>Increase carparking space c$0.2m</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AU" sz="1000" kern="1200" dirty="0">
                          <a:solidFill>
                            <a:schemeClr val="tx1"/>
                          </a:solidFill>
                          <a:effectLst/>
                          <a:latin typeface="+mn-lt"/>
                          <a:ea typeface="+mn-ea"/>
                          <a:cs typeface="+mn-cs"/>
                        </a:rPr>
                        <a:t>Irrigation installed to lawn areas c$0.01m</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AU" sz="1000" kern="1200" dirty="0">
                          <a:solidFill>
                            <a:schemeClr val="tx1"/>
                          </a:solidFill>
                          <a:effectLst/>
                          <a:latin typeface="+mn-lt"/>
                          <a:ea typeface="+mn-ea"/>
                          <a:cs typeface="+mn-cs"/>
                        </a:rPr>
                        <a:t>Renovation of tapeta surface</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en-AU" sz="1000" kern="1200" dirty="0">
                        <a:solidFill>
                          <a:schemeClr val="tx1"/>
                        </a:solidFill>
                        <a:effectLst/>
                        <a:latin typeface="+mn-lt"/>
                        <a:ea typeface="+mn-ea"/>
                        <a:cs typeface="+mn-cs"/>
                      </a:endParaRPr>
                    </a:p>
                  </a:txBody>
                  <a:tcPr/>
                </a:tc>
                <a:extLst>
                  <a:ext uri="{0D108BD9-81ED-4DB2-BD59-A6C34878D82A}">
                    <a16:rowId xmlns:a16="http://schemas.microsoft.com/office/drawing/2014/main" val="10002"/>
                  </a:ext>
                </a:extLst>
              </a:tr>
              <a:tr h="9510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dirty="0"/>
                        <a:t>Rationale/risks:</a:t>
                      </a:r>
                    </a:p>
                    <a:p>
                      <a:endParaRPr lang="en-AU" sz="1200" b="1"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000" dirty="0"/>
                        <a:t>Upgrade of other infrastructure to meet the requirements of the industry while maintaining a proactive approach to infrastructure maintenance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000" dirty="0"/>
                        <a:t>Expanded training opportunities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000" dirty="0"/>
                        <a:t>Improved owner experience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000" dirty="0"/>
                        <a:t>Delivery of enhanced , safe and unbiased racing surface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000" dirty="0"/>
                    </a:p>
                  </a:txBody>
                  <a:tcPr/>
                </a:tc>
                <a:extLst>
                  <a:ext uri="{0D108BD9-81ED-4DB2-BD59-A6C34878D82A}">
                    <a16:rowId xmlns:a16="http://schemas.microsoft.com/office/drawing/2014/main" val="10003"/>
                  </a:ext>
                </a:extLst>
              </a:tr>
              <a:tr h="12170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dirty="0"/>
                        <a:t>Considerations: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a:t>Requirement for correct master planning with potential relocation of harness &amp; greyhound racing to Spreyton</a:t>
                      </a:r>
                    </a:p>
                  </a:txBody>
                  <a:tcPr/>
                </a:tc>
                <a:extLst>
                  <a:ext uri="{0D108BD9-81ED-4DB2-BD59-A6C34878D82A}">
                    <a16:rowId xmlns:a16="http://schemas.microsoft.com/office/drawing/2014/main" val="10004"/>
                  </a:ext>
                </a:extLst>
              </a:tr>
            </a:tbl>
          </a:graphicData>
        </a:graphic>
      </p:graphicFrame>
      <p:sp>
        <p:nvSpPr>
          <p:cNvPr id="7" name="TextBox 6"/>
          <p:cNvSpPr txBox="1"/>
          <p:nvPr/>
        </p:nvSpPr>
        <p:spPr>
          <a:xfrm>
            <a:off x="5076056" y="603840"/>
            <a:ext cx="3857687" cy="5062924"/>
          </a:xfrm>
          <a:prstGeom prst="rect">
            <a:avLst/>
          </a:prstGeom>
          <a:noFill/>
          <a:ln w="28575">
            <a:solidFill>
              <a:schemeClr val="accent1">
                <a:shade val="50000"/>
              </a:schemeClr>
            </a:solidFill>
          </a:ln>
        </p:spPr>
        <p:txBody>
          <a:bodyPr wrap="square" rtlCol="0">
            <a:spAutoFit/>
          </a:bodyPr>
          <a:lstStyle/>
          <a:p>
            <a:pPr>
              <a:spcAft>
                <a:spcPts val="600"/>
              </a:spcAft>
            </a:pPr>
            <a:r>
              <a:rPr lang="en-AU" sz="1100" dirty="0"/>
              <a:t>                                      </a:t>
            </a:r>
          </a:p>
          <a:p>
            <a:pPr>
              <a:spcAft>
                <a:spcPts val="600"/>
              </a:spcAft>
            </a:pPr>
            <a:endParaRPr lang="en-AU" sz="1100" dirty="0"/>
          </a:p>
          <a:p>
            <a:pPr>
              <a:spcAft>
                <a:spcPts val="600"/>
              </a:spcAft>
            </a:pPr>
            <a:endParaRPr lang="en-AU" sz="1100" b="1" dirty="0"/>
          </a:p>
          <a:p>
            <a:endParaRPr lang="en-AU" sz="1100" b="1" dirty="0"/>
          </a:p>
          <a:p>
            <a:endParaRPr lang="en-AU" sz="1100" b="1" dirty="0"/>
          </a:p>
          <a:p>
            <a:endParaRPr lang="en-AU" sz="1100" b="1" dirty="0"/>
          </a:p>
          <a:p>
            <a:endParaRPr lang="en-AU" sz="1100" b="1" dirty="0"/>
          </a:p>
          <a:p>
            <a:endParaRPr lang="en-AU" sz="1100" b="1" dirty="0"/>
          </a:p>
          <a:p>
            <a:endParaRPr lang="en-AU" sz="1100" b="1" dirty="0"/>
          </a:p>
          <a:p>
            <a:endParaRPr lang="en-AU" sz="1100" b="1" dirty="0"/>
          </a:p>
          <a:p>
            <a:endParaRPr lang="en-AU" sz="1100" b="1" dirty="0"/>
          </a:p>
          <a:p>
            <a:endParaRPr lang="en-AU" sz="1100" b="1" dirty="0"/>
          </a:p>
          <a:p>
            <a:endParaRPr lang="en-AU" sz="1100" b="1" dirty="0"/>
          </a:p>
          <a:p>
            <a:endParaRPr lang="en-AU" sz="1100" b="1" dirty="0"/>
          </a:p>
          <a:p>
            <a:endParaRPr lang="en-AU" sz="1100" b="1" dirty="0"/>
          </a:p>
          <a:p>
            <a:endParaRPr lang="en-AU" sz="1100" b="1" dirty="0"/>
          </a:p>
          <a:p>
            <a:endParaRPr lang="en-AU" sz="1100" b="1" dirty="0"/>
          </a:p>
          <a:p>
            <a:endParaRPr lang="en-AU" sz="1100" b="1" dirty="0"/>
          </a:p>
          <a:p>
            <a:endParaRPr lang="en-AU" sz="1100" b="1" dirty="0"/>
          </a:p>
          <a:p>
            <a:endParaRPr lang="en-AU" sz="1100" b="1" dirty="0"/>
          </a:p>
          <a:p>
            <a:endParaRPr lang="en-AU" sz="1100" b="1" dirty="0"/>
          </a:p>
          <a:p>
            <a:endParaRPr lang="en-AU" sz="1100" b="1" dirty="0"/>
          </a:p>
          <a:p>
            <a:endParaRPr lang="en-AU" sz="1100" b="1" dirty="0"/>
          </a:p>
          <a:p>
            <a:endParaRPr lang="en-AU" sz="1100" b="1" dirty="0"/>
          </a:p>
          <a:p>
            <a:endParaRPr lang="en-AU" sz="1100" b="1" dirty="0"/>
          </a:p>
          <a:p>
            <a:endParaRPr lang="en-AU" sz="1100" dirty="0"/>
          </a:p>
          <a:p>
            <a:endParaRPr lang="en-AU" sz="1100" dirty="0"/>
          </a:p>
          <a:p>
            <a:endParaRPr lang="en-AU" sz="1100" dirty="0"/>
          </a:p>
        </p:txBody>
      </p:sp>
      <p:pic>
        <p:nvPicPr>
          <p:cNvPr id="6" name="Picture 5" descr="ShapeYourFutureGraphic.jpg"/>
          <p:cNvPicPr>
            <a:picLocks noChangeAspect="1"/>
          </p:cNvPicPr>
          <p:nvPr/>
        </p:nvPicPr>
        <p:blipFill>
          <a:blip r:embed="rId2"/>
          <a:stretch>
            <a:fillRect/>
          </a:stretch>
        </p:blipFill>
        <p:spPr>
          <a:xfrm>
            <a:off x="5148064" y="620688"/>
            <a:ext cx="2438401" cy="509030"/>
          </a:xfrm>
          <a:prstGeom prst="rect">
            <a:avLst/>
          </a:prstGeom>
        </p:spPr>
      </p:pic>
      <p:grpSp>
        <p:nvGrpSpPr>
          <p:cNvPr id="8" name="Group 7">
            <a:extLst>
              <a:ext uri="{FF2B5EF4-FFF2-40B4-BE49-F238E27FC236}">
                <a16:creationId xmlns:a16="http://schemas.microsoft.com/office/drawing/2014/main" id="{C2198394-A706-4111-B8B3-1831C9BB9227}"/>
              </a:ext>
            </a:extLst>
          </p:cNvPr>
          <p:cNvGrpSpPr/>
          <p:nvPr/>
        </p:nvGrpSpPr>
        <p:grpSpPr>
          <a:xfrm>
            <a:off x="7315074" y="6309320"/>
            <a:ext cx="1243522" cy="455022"/>
            <a:chOff x="7315074" y="6309320"/>
            <a:chExt cx="1243522" cy="455022"/>
          </a:xfrm>
        </p:grpSpPr>
        <p:pic>
          <p:nvPicPr>
            <p:cNvPr id="10" name="Picture 9">
              <a:extLst>
                <a:ext uri="{FF2B5EF4-FFF2-40B4-BE49-F238E27FC236}">
                  <a16:creationId xmlns:a16="http://schemas.microsoft.com/office/drawing/2014/main" id="{C5351CE6-8F1C-4211-B74D-ADA61840AB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074" y="6318661"/>
              <a:ext cx="496552" cy="437141"/>
            </a:xfrm>
            <a:prstGeom prst="rect">
              <a:avLst/>
            </a:prstGeom>
            <a:ln>
              <a:noFill/>
            </a:ln>
            <a:effectLst>
              <a:outerShdw blurRad="190500" algn="tl" rotWithShape="0">
                <a:srgbClr val="000000">
                  <a:alpha val="70000"/>
                </a:srgbClr>
              </a:outerShdw>
            </a:effectLst>
          </p:spPr>
        </p:pic>
        <p:pic>
          <p:nvPicPr>
            <p:cNvPr id="11" name="Picture 10">
              <a:extLst>
                <a:ext uri="{FF2B5EF4-FFF2-40B4-BE49-F238E27FC236}">
                  <a16:creationId xmlns:a16="http://schemas.microsoft.com/office/drawing/2014/main" id="{D4896EFC-5F96-41B0-9F05-F5217C6BE35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99842" y="6309320"/>
              <a:ext cx="485393" cy="455022"/>
            </a:xfrm>
            <a:prstGeom prst="rect">
              <a:avLst/>
            </a:prstGeom>
            <a:ln>
              <a:noFill/>
            </a:ln>
            <a:effectLst>
              <a:outerShdw blurRad="190500" algn="tl" rotWithShape="0">
                <a:srgbClr val="000000">
                  <a:alpha val="70000"/>
                </a:srgbClr>
              </a:outerShdw>
            </a:effectLst>
          </p:spPr>
        </p:pic>
        <p:pic>
          <p:nvPicPr>
            <p:cNvPr id="12" name="Picture 11">
              <a:extLst>
                <a:ext uri="{FF2B5EF4-FFF2-40B4-BE49-F238E27FC236}">
                  <a16:creationId xmlns:a16="http://schemas.microsoft.com/office/drawing/2014/main" id="{AA25810C-4D10-43A7-A1C8-8C23ADEB7E8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62953" y="6318661"/>
              <a:ext cx="495643" cy="436340"/>
            </a:xfrm>
            <a:prstGeom prst="rect">
              <a:avLst/>
            </a:prstGeom>
            <a:ln>
              <a:noFill/>
            </a:ln>
            <a:effectLst>
              <a:outerShdw blurRad="190500" algn="tl" rotWithShape="0">
                <a:srgbClr val="000000">
                  <a:alpha val="70000"/>
                </a:srgbClr>
              </a:outerShdw>
            </a:effectLst>
          </p:spPr>
        </p:pic>
      </p:grpSp>
      <p:sp>
        <p:nvSpPr>
          <p:cNvPr id="13" name="Slide Number Placeholder 4">
            <a:extLst>
              <a:ext uri="{FF2B5EF4-FFF2-40B4-BE49-F238E27FC236}">
                <a16:creationId xmlns:a16="http://schemas.microsoft.com/office/drawing/2014/main" id="{5ECE3FB5-5BE0-4845-9B7C-0FE6CED1AEB6}"/>
              </a:ext>
            </a:extLst>
          </p:cNvPr>
          <p:cNvSpPr>
            <a:spLocks noGrp="1"/>
          </p:cNvSpPr>
          <p:nvPr>
            <p:ph type="sldNum" sz="quarter" idx="12"/>
          </p:nvPr>
        </p:nvSpPr>
        <p:spPr>
          <a:xfrm>
            <a:off x="8569280" y="6344443"/>
            <a:ext cx="401303" cy="365125"/>
          </a:xfrm>
        </p:spPr>
        <p:txBody>
          <a:bodyPr/>
          <a:lstStyle/>
          <a:p>
            <a:fld id="{62FF4398-4F8B-4D0E-B784-CC04C776DBE1}" type="slidenum">
              <a:rPr lang="en-US" sz="900" smtClean="0">
                <a:solidFill>
                  <a:prstClr val="black">
                    <a:tint val="75000"/>
                  </a:prstClr>
                </a:solidFill>
              </a:rPr>
              <a:t>16</a:t>
            </a:fld>
            <a:endParaRPr lang="en-US" sz="900" dirty="0">
              <a:solidFill>
                <a:prstClr val="black">
                  <a:tint val="75000"/>
                </a:prstClr>
              </a:solidFill>
            </a:endParaRPr>
          </a:p>
        </p:txBody>
      </p:sp>
    </p:spTree>
    <p:extLst>
      <p:ext uri="{BB962C8B-B14F-4D97-AF65-F5344CB8AC3E}">
        <p14:creationId xmlns:p14="http://schemas.microsoft.com/office/powerpoint/2010/main" val="2113446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33913" y="593968"/>
            <a:ext cx="3857687" cy="5601533"/>
          </a:xfrm>
          <a:prstGeom prst="rect">
            <a:avLst/>
          </a:prstGeom>
          <a:noFill/>
          <a:ln w="28575">
            <a:solidFill>
              <a:schemeClr val="accent1">
                <a:shade val="50000"/>
              </a:schemeClr>
            </a:solidFill>
          </a:ln>
        </p:spPr>
        <p:txBody>
          <a:bodyPr wrap="square" rtlCol="0">
            <a:spAutoFit/>
          </a:bodyPr>
          <a:lstStyle/>
          <a:p>
            <a:pPr>
              <a:spcAft>
                <a:spcPts val="600"/>
              </a:spcAft>
            </a:pPr>
            <a:r>
              <a:rPr lang="en-AU" sz="1100" dirty="0"/>
              <a:t>                                      </a:t>
            </a:r>
          </a:p>
          <a:p>
            <a:pPr>
              <a:spcAft>
                <a:spcPts val="600"/>
              </a:spcAft>
            </a:pPr>
            <a:endParaRPr lang="en-AU" sz="1100" dirty="0"/>
          </a:p>
          <a:p>
            <a:pPr>
              <a:spcAft>
                <a:spcPts val="600"/>
              </a:spcAft>
            </a:pPr>
            <a:r>
              <a:rPr lang="en-AU" sz="1100" b="1" dirty="0"/>
              <a:t>Are you a user of Mowbray for thoroughbred racing?    Y/N</a:t>
            </a:r>
          </a:p>
          <a:p>
            <a:pPr>
              <a:spcAft>
                <a:spcPts val="600"/>
              </a:spcAft>
            </a:pPr>
            <a:r>
              <a:rPr lang="en-AU" sz="1100" b="1" dirty="0"/>
              <a:t>Are you a user of Mowbray for harness racing? 	              Y/N</a:t>
            </a:r>
          </a:p>
          <a:p>
            <a:pPr>
              <a:spcAft>
                <a:spcPts val="600"/>
              </a:spcAft>
            </a:pPr>
            <a:r>
              <a:rPr lang="en-AU" sz="1100" b="1" dirty="0"/>
              <a:t>Are you a user of Mowbray for greyhound racing?          Y/N</a:t>
            </a:r>
          </a:p>
          <a:p>
            <a:pPr>
              <a:spcAft>
                <a:spcPts val="600"/>
              </a:spcAft>
            </a:pPr>
            <a:r>
              <a:rPr lang="en-AU" sz="1100" b="1" dirty="0"/>
              <a:t>Are you a user of Mowbray for thoroughbred trials?      Y/N</a:t>
            </a:r>
          </a:p>
          <a:p>
            <a:pPr>
              <a:spcAft>
                <a:spcPts val="600"/>
              </a:spcAft>
            </a:pPr>
            <a:r>
              <a:rPr lang="en-AU" sz="1100" b="1" dirty="0"/>
              <a:t>Are you a user of Mowbray for harness trials? 	              Y/N</a:t>
            </a:r>
          </a:p>
          <a:p>
            <a:pPr>
              <a:spcAft>
                <a:spcPts val="600"/>
              </a:spcAft>
            </a:pPr>
            <a:r>
              <a:rPr lang="en-AU" sz="1100" b="1" dirty="0"/>
              <a:t>Are you a user of Mowbray for greyhound trials?            Y/N</a:t>
            </a:r>
          </a:p>
          <a:p>
            <a:pPr>
              <a:spcAft>
                <a:spcPts val="600"/>
              </a:spcAft>
            </a:pPr>
            <a:r>
              <a:rPr lang="en-AU" sz="1100" b="1" dirty="0"/>
              <a:t>Are you a user of Mowbray for greyhound training?        Y/N</a:t>
            </a:r>
          </a:p>
          <a:p>
            <a:pPr>
              <a:spcAft>
                <a:spcPts val="600"/>
              </a:spcAft>
            </a:pPr>
            <a:endParaRPr lang="en-AU" sz="1100" b="1" dirty="0"/>
          </a:p>
          <a:p>
            <a:pPr>
              <a:spcAft>
                <a:spcPts val="600"/>
              </a:spcAft>
            </a:pPr>
            <a:r>
              <a:rPr lang="en-AU" sz="1100" b="1" dirty="0"/>
              <a:t>Do you agree with the priorities outlined here?            Y/N</a:t>
            </a:r>
          </a:p>
          <a:p>
            <a:pPr>
              <a:spcAft>
                <a:spcPts val="600"/>
              </a:spcAft>
            </a:pPr>
            <a:endParaRPr lang="en-AU" sz="1100" b="1" dirty="0"/>
          </a:p>
          <a:p>
            <a:pPr>
              <a:spcAft>
                <a:spcPts val="600"/>
              </a:spcAft>
            </a:pPr>
            <a:r>
              <a:rPr lang="en-AU" sz="1100" b="1" dirty="0"/>
              <a:t>If not, why not? (You might also wish to provide an alternative order of the priority remedies listed).</a:t>
            </a:r>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r>
              <a:rPr lang="en-AU" sz="1100" b="1" dirty="0"/>
              <a:t>Other suggestions:</a:t>
            </a:r>
          </a:p>
          <a:p>
            <a:pPr>
              <a:spcAft>
                <a:spcPts val="600"/>
              </a:spcAft>
            </a:pPr>
            <a:endParaRPr lang="en-AU" sz="1100" b="1" dirty="0"/>
          </a:p>
          <a:p>
            <a:pPr>
              <a:spcAft>
                <a:spcPts val="600"/>
              </a:spcAft>
            </a:pPr>
            <a:endParaRPr lang="en-AU" sz="1100" b="1" dirty="0"/>
          </a:p>
          <a:p>
            <a:pPr>
              <a:spcAft>
                <a:spcPts val="600"/>
              </a:spcAft>
            </a:pPr>
            <a:endParaRPr lang="en-AU" sz="1100" dirty="0"/>
          </a:p>
          <a:p>
            <a:pPr>
              <a:spcAft>
                <a:spcPts val="600"/>
              </a:spcAft>
            </a:pPr>
            <a:endParaRPr lang="en-AU" sz="1100" dirty="0"/>
          </a:p>
        </p:txBody>
      </p:sp>
      <p:graphicFrame>
        <p:nvGraphicFramePr>
          <p:cNvPr id="4" name="Table 3"/>
          <p:cNvGraphicFramePr>
            <a:graphicFrameLocks noGrp="1"/>
          </p:cNvGraphicFramePr>
          <p:nvPr>
            <p:extLst>
              <p:ext uri="{D42A27DB-BD31-4B8C-83A1-F6EECF244321}">
                <p14:modId xmlns:p14="http://schemas.microsoft.com/office/powerpoint/2010/main" val="1823437459"/>
              </p:ext>
            </p:extLst>
          </p:nvPr>
        </p:nvGraphicFramePr>
        <p:xfrm>
          <a:off x="249753" y="609600"/>
          <a:ext cx="4680519" cy="5804610"/>
        </p:xfrm>
        <a:graphic>
          <a:graphicData uri="http://schemas.openxmlformats.org/drawingml/2006/table">
            <a:tbl>
              <a:tblPr firstRow="1" bandRow="1">
                <a:tableStyleId>{5940675A-B579-460E-94D1-54222C63F5DA}</a:tableStyleId>
              </a:tblPr>
              <a:tblGrid>
                <a:gridCol w="1317248">
                  <a:extLst>
                    <a:ext uri="{9D8B030D-6E8A-4147-A177-3AD203B41FA5}">
                      <a16:colId xmlns:a16="http://schemas.microsoft.com/office/drawing/2014/main" val="20000"/>
                    </a:ext>
                  </a:extLst>
                </a:gridCol>
                <a:gridCol w="3363271">
                  <a:extLst>
                    <a:ext uri="{9D8B030D-6E8A-4147-A177-3AD203B41FA5}">
                      <a16:colId xmlns:a16="http://schemas.microsoft.com/office/drawing/2014/main" val="20001"/>
                    </a:ext>
                  </a:extLst>
                </a:gridCol>
              </a:tblGrid>
              <a:tr h="1328127">
                <a:tc>
                  <a:txBody>
                    <a:bodyPr/>
                    <a:lstStyle/>
                    <a:p>
                      <a:r>
                        <a:rPr lang="en-AU" b="1" baseline="0" dirty="0">
                          <a:solidFill>
                            <a:srgbClr val="506C70"/>
                          </a:solidFill>
                        </a:rPr>
                        <a:t>Mowbray</a:t>
                      </a:r>
                      <a:endParaRPr lang="en-AU" b="1" dirty="0">
                        <a:solidFill>
                          <a:srgbClr val="506C70"/>
                        </a:solidFill>
                      </a:endParaRPr>
                    </a:p>
                  </a:txBody>
                  <a:tcPr>
                    <a:lnR w="6350" cap="flat" cmpd="sng" algn="ctr">
                      <a:solidFill>
                        <a:scrgbClr r="0" g="0" b="0"/>
                      </a:solidFill>
                      <a:prstDash val="solid"/>
                      <a:round/>
                      <a:headEnd type="none" w="med" len="med"/>
                      <a:tailEnd type="none" w="med" len="med"/>
                    </a:lnR>
                    <a:lnB w="6350" cap="flat" cmpd="sng" algn="ctr">
                      <a:solidFill>
                        <a:scrgbClr r="0" g="0" b="0"/>
                      </a:solidFill>
                      <a:prstDash val="solid"/>
                      <a:round/>
                      <a:headEnd type="none" w="med" len="med"/>
                      <a:tailEnd type="none" w="med" len="med"/>
                    </a:lnB>
                  </a:tcPr>
                </a:tc>
                <a:tc>
                  <a:txBody>
                    <a:bodyPr/>
                    <a:lstStyle/>
                    <a:p>
                      <a:r>
                        <a:rPr lang="en-AU" sz="1000" b="1" dirty="0"/>
                        <a:t>Use summary: </a:t>
                      </a:r>
                    </a:p>
                    <a:p>
                      <a:endParaRPr lang="en-AU" sz="1000" b="1" dirty="0"/>
                    </a:p>
                    <a:p>
                      <a:r>
                        <a:rPr lang="en-AU" sz="1000" dirty="0"/>
                        <a:t>Thoroughbred race days: 	</a:t>
                      </a:r>
                      <a:r>
                        <a:rPr lang="en-AU" sz="1000" b="1" dirty="0"/>
                        <a:t>25</a:t>
                      </a:r>
                    </a:p>
                    <a:p>
                      <a:r>
                        <a:rPr lang="en-AU" sz="1000" dirty="0"/>
                        <a:t>Harness race days:	</a:t>
                      </a:r>
                      <a:r>
                        <a:rPr lang="en-AU" sz="1000" b="1" dirty="0"/>
                        <a:t>28 </a:t>
                      </a:r>
                    </a:p>
                    <a:p>
                      <a:r>
                        <a:rPr lang="en-AU" sz="1000" dirty="0"/>
                        <a:t>Greyhound race days: 	</a:t>
                      </a:r>
                      <a:r>
                        <a:rPr lang="en-AU" sz="1000" b="1" dirty="0"/>
                        <a:t>54</a:t>
                      </a:r>
                    </a:p>
                    <a:p>
                      <a:r>
                        <a:rPr lang="en-AU" sz="1000" dirty="0"/>
                        <a:t>Greyhound trial days: 	</a:t>
                      </a:r>
                      <a:r>
                        <a:rPr lang="en-AU" sz="1000" b="1" dirty="0"/>
                        <a:t>104 </a:t>
                      </a:r>
                    </a:p>
                    <a:p>
                      <a:r>
                        <a:rPr lang="en-AU" sz="1000" dirty="0"/>
                        <a:t>Greyhound training days: 	</a:t>
                      </a:r>
                      <a:r>
                        <a:rPr lang="en-AU" sz="1000" b="1" dirty="0"/>
                        <a:t>104</a:t>
                      </a:r>
                    </a:p>
                    <a:p>
                      <a:endParaRPr lang="en-US" sz="1000" dirty="0"/>
                    </a:p>
                  </a:txBody>
                  <a:tcPr>
                    <a:lnL w="6350" cap="flat" cmpd="sng" algn="ctr">
                      <a:solidFill>
                        <a:scrgbClr r="0" g="0" b="0"/>
                      </a:solidFill>
                      <a:prstDash val="solid"/>
                      <a:round/>
                      <a:headEnd type="none" w="med" len="med"/>
                      <a:tailEnd type="none" w="med" len="med"/>
                    </a:lnL>
                    <a:lnB w="635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412097">
                <a:tc>
                  <a:txBody>
                    <a:bodyPr/>
                    <a:lstStyle/>
                    <a:p>
                      <a:r>
                        <a:rPr lang="en-AU" sz="1200" b="1" dirty="0"/>
                        <a:t>Issues: </a:t>
                      </a:r>
                    </a:p>
                    <a:p>
                      <a:endParaRPr lang="en-AU" sz="1200" b="1" dirty="0"/>
                    </a:p>
                    <a:p>
                      <a:endParaRPr lang="en-AU" sz="1200" b="1" dirty="0"/>
                    </a:p>
                    <a:p>
                      <a:endParaRPr lang="en-AU" sz="1200" b="1" dirty="0"/>
                    </a:p>
                    <a:p>
                      <a:endParaRPr lang="en-AU" sz="1200" b="1" dirty="0"/>
                    </a:p>
                  </a:txBody>
                  <a:tcPr>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a:txBody>
                    <a:bodyPr/>
                    <a:lstStyle/>
                    <a:p>
                      <a:pPr marL="342900" indent="-342900">
                        <a:buFont typeface="Arial" panose="020B0604020202020204" pitchFamily="34" charset="0"/>
                        <a:buChar char="•"/>
                      </a:pPr>
                      <a:r>
                        <a:rPr lang="en-AU" sz="1000" baseline="0" dirty="0"/>
                        <a:t>Security concerns</a:t>
                      </a:r>
                    </a:p>
                    <a:p>
                      <a:pPr marL="342900" indent="-342900">
                        <a:buFont typeface="Arial" panose="020B0604020202020204" pitchFamily="34" charset="0"/>
                        <a:buChar char="•"/>
                      </a:pPr>
                      <a:r>
                        <a:rPr lang="en-AU" sz="1000" baseline="0" dirty="0"/>
                        <a:t>Harness track draining poorly</a:t>
                      </a:r>
                    </a:p>
                    <a:p>
                      <a:pPr marL="342900" indent="-342900">
                        <a:buFont typeface="Arial" panose="020B0604020202020204" pitchFamily="34" charset="0"/>
                        <a:buChar char="•"/>
                      </a:pPr>
                      <a:r>
                        <a:rPr lang="en-AU" sz="1000" baseline="0" dirty="0"/>
                        <a:t>Harness track renovation</a:t>
                      </a:r>
                    </a:p>
                    <a:p>
                      <a:pPr marL="342900" indent="-342900">
                        <a:buFont typeface="Arial" panose="020B0604020202020204" pitchFamily="34" charset="0"/>
                        <a:buChar char="•"/>
                      </a:pPr>
                      <a:r>
                        <a:rPr lang="en-AU" sz="1000" baseline="0" dirty="0"/>
                        <a:t>Owner/trainer facilities in need of upgrade</a:t>
                      </a:r>
                    </a:p>
                    <a:p>
                      <a:pPr marL="342900" indent="-342900">
                        <a:buFont typeface="Arial" panose="020B0604020202020204" pitchFamily="34" charset="0"/>
                        <a:buChar char="•"/>
                      </a:pPr>
                      <a:r>
                        <a:rPr lang="en-AU" sz="1000" baseline="0" dirty="0"/>
                        <a:t>Aging lights tower (all three codes)</a:t>
                      </a:r>
                    </a:p>
                    <a:p>
                      <a:pPr marL="342900" indent="-342900">
                        <a:buFont typeface="Arial" panose="020B0604020202020204" pitchFamily="34" charset="0"/>
                        <a:buChar char="•"/>
                      </a:pPr>
                      <a:r>
                        <a:rPr lang="en-AU" sz="1000" baseline="0" dirty="0"/>
                        <a:t>Greyhound kennels air conditioning needs repair</a:t>
                      </a:r>
                    </a:p>
                    <a:p>
                      <a:pPr marL="342900" indent="-342900">
                        <a:buFont typeface="Arial" panose="020B0604020202020204" pitchFamily="34" charset="0"/>
                        <a:buChar char="•"/>
                      </a:pPr>
                      <a:r>
                        <a:rPr lang="en-AU" sz="1000" baseline="0" dirty="0"/>
                        <a:t>Refurbishment of Thoroughbred track</a:t>
                      </a:r>
                    </a:p>
                    <a:p>
                      <a:pPr marL="342900" indent="-342900">
                        <a:buFont typeface="Arial" panose="020B0604020202020204" pitchFamily="34" charset="0"/>
                        <a:buChar char="•"/>
                      </a:pPr>
                      <a:r>
                        <a:rPr lang="en-AU" sz="1000" baseline="0" dirty="0"/>
                        <a:t>Mounting yard and surrounds in need of upgrade</a:t>
                      </a:r>
                    </a:p>
                    <a:p>
                      <a:pPr marL="342900" indent="-342900">
                        <a:buFont typeface="Arial" panose="020B0604020202020204" pitchFamily="34" charset="0"/>
                        <a:buChar char="•"/>
                      </a:pPr>
                      <a:r>
                        <a:rPr lang="en-AU" sz="1000" baseline="0" dirty="0"/>
                        <a:t>Outdated track rating system </a:t>
                      </a:r>
                    </a:p>
                    <a:p>
                      <a:pPr marL="342900" indent="-342900">
                        <a:buFont typeface="Arial" panose="020B0604020202020204" pitchFamily="34" charset="0"/>
                        <a:buChar char="•"/>
                      </a:pPr>
                      <a:r>
                        <a:rPr lang="en-AU" sz="1000" baseline="0" dirty="0"/>
                        <a:t>Internal roads in need of upgrade</a:t>
                      </a:r>
                    </a:p>
                    <a:p>
                      <a:pPr marL="342900" indent="-342900">
                        <a:buFont typeface="Arial" panose="020B0604020202020204" pitchFamily="34" charset="0"/>
                        <a:buChar char="•"/>
                      </a:pPr>
                      <a:r>
                        <a:rPr lang="en-AU" sz="1000" baseline="0" dirty="0"/>
                        <a:t>Boundary fencing in need of upgrade</a:t>
                      </a:r>
                    </a:p>
                    <a:p>
                      <a:pPr marL="342900" indent="-342900">
                        <a:buFont typeface="Arial" panose="020B0604020202020204" pitchFamily="34" charset="0"/>
                        <a:buChar char="•"/>
                      </a:pPr>
                      <a:r>
                        <a:rPr lang="en-AU" sz="1000" baseline="0" dirty="0"/>
                        <a:t>Presentation of external areas (landscape) can be improved</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000" baseline="0" dirty="0"/>
                        <a:t>Kitchen equipment potentially needing upgrade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000" baseline="0" dirty="0"/>
                        <a:t>Lack of fibre optic cable inlets to control room</a:t>
                      </a:r>
                    </a:p>
                  </a:txBody>
                  <a:tcPr>
                    <a:lnL w="6350" cap="flat" cmpd="sng" algn="ctr">
                      <a:solidFill>
                        <a:scrgbClr r="0" g="0" b="0"/>
                      </a:solidFill>
                      <a:prstDash val="solid"/>
                      <a:round/>
                      <a:headEnd type="none" w="med" len="med"/>
                      <a:tailEnd type="none" w="med" len="med"/>
                    </a:lnL>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0643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dirty="0"/>
                        <a:t>Priority</a:t>
                      </a:r>
                      <a:r>
                        <a:rPr lang="en-AU" sz="1200" b="1" baseline="0" dirty="0"/>
                        <a:t> remedies</a:t>
                      </a:r>
                      <a:r>
                        <a:rPr lang="en-AU" sz="1200" b="1" dirty="0"/>
                        <a:t>:</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dirty="0"/>
                    </a:p>
                  </a:txBody>
                  <a:tcPr>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a:txBody>
                    <a:bodyPr/>
                    <a:lstStyle/>
                    <a:p>
                      <a:pPr marL="285750" indent="-285750">
                        <a:buFont typeface="+mj-lt"/>
                        <a:buAutoNum type="arabicPeriod"/>
                      </a:pPr>
                      <a:r>
                        <a:rPr lang="en-AU" sz="1000" dirty="0"/>
                        <a:t>Installation of securing fencing &amp; gates c$0.05m</a:t>
                      </a:r>
                    </a:p>
                    <a:p>
                      <a:pPr marL="285750" indent="-285750">
                        <a:buFont typeface="+mj-lt"/>
                        <a:buAutoNum type="arabicPeriod"/>
                      </a:pPr>
                      <a:r>
                        <a:rPr lang="en-AU" sz="1000" dirty="0"/>
                        <a:t>Upgrade harness track c$0.4m</a:t>
                      </a:r>
                    </a:p>
                    <a:p>
                      <a:pPr marL="285750" marR="0" lvl="0" indent="-285750" algn="l" defTabSz="914400" rtl="0" eaLnBrk="1" fontAlgn="auto" latinLnBrk="0" hangingPunct="1">
                        <a:lnSpc>
                          <a:spcPct val="100000"/>
                        </a:lnSpc>
                        <a:spcBef>
                          <a:spcPts val="0"/>
                        </a:spcBef>
                        <a:spcAft>
                          <a:spcPts val="0"/>
                        </a:spcAft>
                        <a:buClrTx/>
                        <a:buSzTx/>
                        <a:buFont typeface="+mj-lt"/>
                        <a:buAutoNum type="arabicPeriod"/>
                        <a:tabLst/>
                        <a:defRPr/>
                      </a:pPr>
                      <a:r>
                        <a:rPr lang="en-AU" sz="1000" dirty="0"/>
                        <a:t>Upgrade of internal roads c$0.1m</a:t>
                      </a:r>
                    </a:p>
                    <a:p>
                      <a:pPr marL="285750" indent="-285750">
                        <a:buFont typeface="+mj-lt"/>
                        <a:buAutoNum type="arabicPeriod"/>
                      </a:pPr>
                      <a:r>
                        <a:rPr lang="en-AU" sz="1000" dirty="0"/>
                        <a:t>Float carpark</a:t>
                      </a:r>
                      <a:r>
                        <a:rPr lang="en-AU" sz="1000" baseline="0" dirty="0"/>
                        <a:t> upgrade c$0.15m</a:t>
                      </a:r>
                    </a:p>
                    <a:p>
                      <a:pPr marL="285750" indent="-285750">
                        <a:buFont typeface="+mj-lt"/>
                        <a:buAutoNum type="arabicPeriod"/>
                      </a:pPr>
                      <a:r>
                        <a:rPr lang="en-AU" sz="1000" dirty="0"/>
                        <a:t>Greyhound kennels air conditioning repair c$0.018m</a:t>
                      </a:r>
                    </a:p>
                    <a:p>
                      <a:pPr marL="285750" marR="0" lvl="0" indent="-285750" algn="l" defTabSz="914400" rtl="0" eaLnBrk="1" fontAlgn="auto" latinLnBrk="0" hangingPunct="1">
                        <a:lnSpc>
                          <a:spcPct val="100000"/>
                        </a:lnSpc>
                        <a:spcBef>
                          <a:spcPts val="0"/>
                        </a:spcBef>
                        <a:spcAft>
                          <a:spcPts val="0"/>
                        </a:spcAft>
                        <a:buClrTx/>
                        <a:buSzTx/>
                        <a:buFont typeface="+mj-lt"/>
                        <a:buAutoNum type="arabicPeriod"/>
                        <a:tabLst/>
                        <a:defRPr/>
                      </a:pPr>
                      <a:r>
                        <a:rPr lang="en-AU" sz="1000" baseline="0" dirty="0"/>
                        <a:t>Refurbishment of Thoroughbred track c$2.5m</a:t>
                      </a:r>
                    </a:p>
                    <a:p>
                      <a:pPr marL="285750" marR="0" lvl="0" indent="-285750" algn="l" defTabSz="914400" rtl="0" eaLnBrk="1" fontAlgn="auto" latinLnBrk="0" hangingPunct="1">
                        <a:lnSpc>
                          <a:spcPct val="100000"/>
                        </a:lnSpc>
                        <a:spcBef>
                          <a:spcPts val="0"/>
                        </a:spcBef>
                        <a:spcAft>
                          <a:spcPts val="0"/>
                        </a:spcAft>
                        <a:buClrTx/>
                        <a:buSzTx/>
                        <a:buFont typeface="+mj-lt"/>
                        <a:buAutoNum type="arabicPeriod"/>
                        <a:tabLst/>
                        <a:defRPr/>
                      </a:pPr>
                      <a:r>
                        <a:rPr lang="en-AU" sz="1000" baseline="0" dirty="0"/>
                        <a:t>Mounting Yard upgrade c$0.4m </a:t>
                      </a:r>
                    </a:p>
                    <a:p>
                      <a:pPr marL="285750" marR="0" lvl="0" indent="-285750" algn="l" defTabSz="914400" rtl="0" eaLnBrk="1" fontAlgn="auto" latinLnBrk="0" hangingPunct="1">
                        <a:lnSpc>
                          <a:spcPct val="100000"/>
                        </a:lnSpc>
                        <a:spcBef>
                          <a:spcPts val="0"/>
                        </a:spcBef>
                        <a:spcAft>
                          <a:spcPts val="0"/>
                        </a:spcAft>
                        <a:buClrTx/>
                        <a:buSzTx/>
                        <a:buFont typeface="+mj-lt"/>
                        <a:buAutoNum type="arabicPeriod"/>
                        <a:tabLst/>
                        <a:defRPr/>
                      </a:pPr>
                      <a:r>
                        <a:rPr lang="en-AU" sz="1000" baseline="0" dirty="0"/>
                        <a:t>Light upgrades – all three codes c$0.3m</a:t>
                      </a:r>
                    </a:p>
                    <a:p>
                      <a:pPr marL="285750" marR="0" lvl="0" indent="-285750" algn="l" defTabSz="914400" rtl="0" eaLnBrk="1" fontAlgn="auto" latinLnBrk="0" hangingPunct="1">
                        <a:lnSpc>
                          <a:spcPct val="100000"/>
                        </a:lnSpc>
                        <a:spcBef>
                          <a:spcPts val="0"/>
                        </a:spcBef>
                        <a:spcAft>
                          <a:spcPts val="0"/>
                        </a:spcAft>
                        <a:buClrTx/>
                        <a:buSzTx/>
                        <a:buFont typeface="+mj-lt"/>
                        <a:buAutoNum type="arabicPeriod"/>
                        <a:tabLst/>
                        <a:defRPr/>
                      </a:pPr>
                      <a:r>
                        <a:rPr lang="en-AU" sz="1000" baseline="0" dirty="0"/>
                        <a:t>Landscape upgrades c$0.1m</a:t>
                      </a:r>
                    </a:p>
                  </a:txBody>
                  <a:tcPr>
                    <a:lnL w="6350" cap="flat" cmpd="sng" algn="ctr">
                      <a:solidFill>
                        <a:scrgbClr r="0" g="0" b="0"/>
                      </a:solidFill>
                      <a:prstDash val="solid"/>
                      <a:round/>
                      <a:headEnd type="none" w="med" len="med"/>
                      <a:tailEnd type="none" w="med" len="med"/>
                    </a:lnL>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pic>
        <p:nvPicPr>
          <p:cNvPr id="9" name="Picture 8" descr="ShapeYourFutureGraphic.jpg"/>
          <p:cNvPicPr>
            <a:picLocks noChangeAspect="1"/>
          </p:cNvPicPr>
          <p:nvPr/>
        </p:nvPicPr>
        <p:blipFill>
          <a:blip r:embed="rId2"/>
          <a:stretch>
            <a:fillRect/>
          </a:stretch>
        </p:blipFill>
        <p:spPr>
          <a:xfrm>
            <a:off x="5181599" y="609600"/>
            <a:ext cx="2438401" cy="509030"/>
          </a:xfrm>
          <a:prstGeom prst="rect">
            <a:avLst/>
          </a:prstGeom>
        </p:spPr>
      </p:pic>
      <p:grpSp>
        <p:nvGrpSpPr>
          <p:cNvPr id="7" name="Group 6">
            <a:extLst>
              <a:ext uri="{FF2B5EF4-FFF2-40B4-BE49-F238E27FC236}">
                <a16:creationId xmlns:a16="http://schemas.microsoft.com/office/drawing/2014/main" id="{B2459298-2C5F-402A-B6A2-E75237903BE9}"/>
              </a:ext>
            </a:extLst>
          </p:cNvPr>
          <p:cNvGrpSpPr/>
          <p:nvPr/>
        </p:nvGrpSpPr>
        <p:grpSpPr>
          <a:xfrm>
            <a:off x="7315074" y="6309320"/>
            <a:ext cx="1243522" cy="455022"/>
            <a:chOff x="7315074" y="6309320"/>
            <a:chExt cx="1243522" cy="455022"/>
          </a:xfrm>
        </p:grpSpPr>
        <p:pic>
          <p:nvPicPr>
            <p:cNvPr id="8" name="Picture 7">
              <a:extLst>
                <a:ext uri="{FF2B5EF4-FFF2-40B4-BE49-F238E27FC236}">
                  <a16:creationId xmlns:a16="http://schemas.microsoft.com/office/drawing/2014/main" id="{EAF29EBC-7F11-47D2-BE9A-E52EE32F674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074" y="6318661"/>
              <a:ext cx="496552" cy="437141"/>
            </a:xfrm>
            <a:prstGeom prst="rect">
              <a:avLst/>
            </a:prstGeom>
            <a:ln>
              <a:noFill/>
            </a:ln>
            <a:effectLst>
              <a:outerShdw blurRad="190500" algn="tl" rotWithShape="0">
                <a:srgbClr val="000000">
                  <a:alpha val="70000"/>
                </a:srgbClr>
              </a:outerShdw>
            </a:effectLst>
          </p:spPr>
        </p:pic>
        <p:pic>
          <p:nvPicPr>
            <p:cNvPr id="10" name="Picture 9">
              <a:extLst>
                <a:ext uri="{FF2B5EF4-FFF2-40B4-BE49-F238E27FC236}">
                  <a16:creationId xmlns:a16="http://schemas.microsoft.com/office/drawing/2014/main" id="{BF87DF9C-56F3-4DDF-8FC3-EA07C08AB99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99842" y="6309320"/>
              <a:ext cx="485393" cy="455022"/>
            </a:xfrm>
            <a:prstGeom prst="rect">
              <a:avLst/>
            </a:prstGeom>
            <a:ln>
              <a:noFill/>
            </a:ln>
            <a:effectLst>
              <a:outerShdw blurRad="190500" algn="tl" rotWithShape="0">
                <a:srgbClr val="000000">
                  <a:alpha val="70000"/>
                </a:srgbClr>
              </a:outerShdw>
            </a:effectLst>
          </p:spPr>
        </p:pic>
        <p:pic>
          <p:nvPicPr>
            <p:cNvPr id="12" name="Picture 11">
              <a:extLst>
                <a:ext uri="{FF2B5EF4-FFF2-40B4-BE49-F238E27FC236}">
                  <a16:creationId xmlns:a16="http://schemas.microsoft.com/office/drawing/2014/main" id="{6E307540-B712-48C1-9C6A-859F01E3CA9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62953" y="6318661"/>
              <a:ext cx="495643" cy="436340"/>
            </a:xfrm>
            <a:prstGeom prst="rect">
              <a:avLst/>
            </a:prstGeom>
            <a:ln>
              <a:noFill/>
            </a:ln>
            <a:effectLst>
              <a:outerShdw blurRad="190500" algn="tl" rotWithShape="0">
                <a:srgbClr val="000000">
                  <a:alpha val="70000"/>
                </a:srgbClr>
              </a:outerShdw>
            </a:effectLst>
          </p:spPr>
        </p:pic>
      </p:grpSp>
      <p:sp>
        <p:nvSpPr>
          <p:cNvPr id="13" name="Slide Number Placeholder 4">
            <a:extLst>
              <a:ext uri="{FF2B5EF4-FFF2-40B4-BE49-F238E27FC236}">
                <a16:creationId xmlns:a16="http://schemas.microsoft.com/office/drawing/2014/main" id="{2FC79EEA-27F0-401B-83D0-86CC7C4BD748}"/>
              </a:ext>
            </a:extLst>
          </p:cNvPr>
          <p:cNvSpPr>
            <a:spLocks noGrp="1"/>
          </p:cNvSpPr>
          <p:nvPr>
            <p:ph type="sldNum" sz="quarter" idx="12"/>
          </p:nvPr>
        </p:nvSpPr>
        <p:spPr>
          <a:xfrm>
            <a:off x="8569280" y="6344443"/>
            <a:ext cx="401303" cy="365125"/>
          </a:xfrm>
        </p:spPr>
        <p:txBody>
          <a:bodyPr/>
          <a:lstStyle/>
          <a:p>
            <a:fld id="{62FF4398-4F8B-4D0E-B784-CC04C776DBE1}" type="slidenum">
              <a:rPr lang="en-US" sz="900" smtClean="0">
                <a:solidFill>
                  <a:prstClr val="black">
                    <a:tint val="75000"/>
                  </a:prstClr>
                </a:solidFill>
              </a:rPr>
              <a:t>17</a:t>
            </a:fld>
            <a:endParaRPr lang="en-US" sz="900" dirty="0">
              <a:solidFill>
                <a:prstClr val="black">
                  <a:tint val="75000"/>
                </a:prstClr>
              </a:solidFill>
            </a:endParaRPr>
          </a:p>
        </p:txBody>
      </p:sp>
    </p:spTree>
    <p:extLst>
      <p:ext uri="{BB962C8B-B14F-4D97-AF65-F5344CB8AC3E}">
        <p14:creationId xmlns:p14="http://schemas.microsoft.com/office/powerpoint/2010/main" val="3375093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33913" y="593968"/>
            <a:ext cx="3857687" cy="5432256"/>
          </a:xfrm>
          <a:prstGeom prst="rect">
            <a:avLst/>
          </a:prstGeom>
          <a:noFill/>
          <a:ln w="28575">
            <a:solidFill>
              <a:schemeClr val="accent1">
                <a:shade val="50000"/>
              </a:schemeClr>
            </a:solidFill>
          </a:ln>
        </p:spPr>
        <p:txBody>
          <a:bodyPr wrap="square" rtlCol="0">
            <a:spAutoFit/>
          </a:bodyPr>
          <a:lstStyle/>
          <a:p>
            <a:pPr>
              <a:spcAft>
                <a:spcPts val="600"/>
              </a:spcAft>
            </a:pPr>
            <a:r>
              <a:rPr lang="en-AU" sz="1100" dirty="0"/>
              <a:t>                                      </a:t>
            </a:r>
          </a:p>
          <a:p>
            <a:pPr>
              <a:spcAft>
                <a:spcPts val="600"/>
              </a:spcAft>
            </a:pPr>
            <a:endParaRPr lang="en-AU" sz="1100" dirty="0"/>
          </a:p>
          <a:p>
            <a:pPr>
              <a:spcAft>
                <a:spcPts val="600"/>
              </a:spcAft>
            </a:pPr>
            <a:r>
              <a:rPr lang="en-AU" sz="1100" b="1" dirty="0"/>
              <a:t> </a:t>
            </a:r>
          </a:p>
          <a:p>
            <a:pPr>
              <a:spcAft>
                <a:spcPts val="600"/>
              </a:spcAft>
            </a:pPr>
            <a:r>
              <a:rPr lang="en-AU" sz="1100" b="1" dirty="0"/>
              <a:t> </a:t>
            </a:r>
          </a:p>
          <a:p>
            <a:pPr>
              <a:spcAft>
                <a:spcPts val="600"/>
              </a:spcAft>
            </a:pPr>
            <a:r>
              <a:rPr lang="en-AU" sz="1100" b="1" dirty="0"/>
              <a:t> </a:t>
            </a:r>
          </a:p>
          <a:p>
            <a:pPr>
              <a:spcAft>
                <a:spcPts val="600"/>
              </a:spcAft>
            </a:pPr>
            <a:r>
              <a:rPr lang="en-AU" sz="1100" b="1" dirty="0"/>
              <a:t> </a:t>
            </a:r>
          </a:p>
          <a:p>
            <a:pPr>
              <a:spcAft>
                <a:spcPts val="600"/>
              </a:spcAft>
            </a:pPr>
            <a:r>
              <a:rPr lang="en-AU" sz="1100" b="1" dirty="0"/>
              <a:t> </a:t>
            </a:r>
          </a:p>
          <a:p>
            <a:pPr>
              <a:spcAft>
                <a:spcPts val="600"/>
              </a:spcAft>
            </a:pPr>
            <a:r>
              <a:rPr lang="en-AU" sz="1100" b="1" dirty="0"/>
              <a:t> </a:t>
            </a:r>
          </a:p>
          <a:p>
            <a:pPr>
              <a:spcAft>
                <a:spcPts val="600"/>
              </a:spcAft>
            </a:pPr>
            <a:r>
              <a:rPr lang="en-AU" sz="1100" b="1" dirty="0"/>
              <a:t> </a:t>
            </a:r>
          </a:p>
          <a:p>
            <a:pPr>
              <a:spcAft>
                <a:spcPts val="600"/>
              </a:spcAft>
            </a:pPr>
            <a:r>
              <a:rPr lang="en-AU" sz="1100" b="1" dirty="0"/>
              <a:t> </a:t>
            </a:r>
          </a:p>
          <a:p>
            <a:pPr>
              <a:spcAft>
                <a:spcPts val="600"/>
              </a:spcAft>
            </a:pPr>
            <a:r>
              <a:rPr lang="en-AU" sz="1100" b="1" dirty="0"/>
              <a:t> </a:t>
            </a:r>
          </a:p>
          <a:p>
            <a:pPr>
              <a:spcAft>
                <a:spcPts val="600"/>
              </a:spcAft>
            </a:pPr>
            <a:r>
              <a:rPr lang="en-AU" sz="1100" b="1" dirty="0"/>
              <a:t> </a:t>
            </a:r>
          </a:p>
          <a:p>
            <a:pPr>
              <a:spcAft>
                <a:spcPts val="600"/>
              </a:spcAft>
            </a:pPr>
            <a:r>
              <a:rPr lang="en-AU" sz="1100" b="1" dirty="0"/>
              <a:t> </a:t>
            </a:r>
          </a:p>
          <a:p>
            <a:pPr>
              <a:spcAft>
                <a:spcPts val="600"/>
              </a:spcAft>
            </a:pPr>
            <a:r>
              <a:rPr lang="en-AU" sz="1100" dirty="0"/>
              <a:t> </a:t>
            </a:r>
          </a:p>
          <a:p>
            <a:pPr>
              <a:spcAft>
                <a:spcPts val="600"/>
              </a:spcAft>
            </a:pPr>
            <a:r>
              <a:rPr lang="en-AU" sz="1100" dirty="0"/>
              <a:t> </a:t>
            </a:r>
          </a:p>
          <a:p>
            <a:pPr>
              <a:spcAft>
                <a:spcPts val="600"/>
              </a:spcAft>
            </a:pPr>
            <a:r>
              <a:rPr lang="en-AU" sz="1100" dirty="0"/>
              <a:t> </a:t>
            </a:r>
          </a:p>
          <a:p>
            <a:pPr>
              <a:spcAft>
                <a:spcPts val="600"/>
              </a:spcAft>
            </a:pPr>
            <a:r>
              <a:rPr lang="en-AU" sz="1100" dirty="0"/>
              <a:t> </a:t>
            </a:r>
          </a:p>
          <a:p>
            <a:pPr>
              <a:spcAft>
                <a:spcPts val="600"/>
              </a:spcAft>
            </a:pPr>
            <a:r>
              <a:rPr lang="en-AU" sz="1100" dirty="0"/>
              <a:t> </a:t>
            </a:r>
          </a:p>
          <a:p>
            <a:pPr>
              <a:spcAft>
                <a:spcPts val="600"/>
              </a:spcAft>
            </a:pPr>
            <a:r>
              <a:rPr lang="en-AU" sz="1100" dirty="0"/>
              <a:t> </a:t>
            </a:r>
          </a:p>
          <a:p>
            <a:pPr>
              <a:spcAft>
                <a:spcPts val="600"/>
              </a:spcAft>
            </a:pPr>
            <a:r>
              <a:rPr lang="en-AU" sz="1100" dirty="0"/>
              <a:t> </a:t>
            </a:r>
          </a:p>
          <a:p>
            <a:pPr>
              <a:spcAft>
                <a:spcPts val="600"/>
              </a:spcAft>
            </a:pPr>
            <a:r>
              <a:rPr lang="en-AU" sz="1100" dirty="0"/>
              <a:t> </a:t>
            </a:r>
          </a:p>
          <a:p>
            <a:pPr>
              <a:spcAft>
                <a:spcPts val="600"/>
              </a:spcAft>
            </a:pPr>
            <a:r>
              <a:rPr lang="en-AU" sz="1100" dirty="0"/>
              <a:t> </a:t>
            </a:r>
          </a:p>
        </p:txBody>
      </p:sp>
      <p:graphicFrame>
        <p:nvGraphicFramePr>
          <p:cNvPr id="4" name="Table 3"/>
          <p:cNvGraphicFramePr>
            <a:graphicFrameLocks noGrp="1"/>
          </p:cNvGraphicFramePr>
          <p:nvPr>
            <p:extLst>
              <p:ext uri="{D42A27DB-BD31-4B8C-83A1-F6EECF244321}">
                <p14:modId xmlns:p14="http://schemas.microsoft.com/office/powerpoint/2010/main" val="3351467072"/>
              </p:ext>
            </p:extLst>
          </p:nvPr>
        </p:nvGraphicFramePr>
        <p:xfrm>
          <a:off x="251521" y="624880"/>
          <a:ext cx="4680519" cy="5432256"/>
        </p:xfrm>
        <a:graphic>
          <a:graphicData uri="http://schemas.openxmlformats.org/drawingml/2006/table">
            <a:tbl>
              <a:tblPr firstRow="1" bandRow="1">
                <a:tableStyleId>{5940675A-B579-460E-94D1-54222C63F5DA}</a:tableStyleId>
              </a:tblPr>
              <a:tblGrid>
                <a:gridCol w="1317248">
                  <a:extLst>
                    <a:ext uri="{9D8B030D-6E8A-4147-A177-3AD203B41FA5}">
                      <a16:colId xmlns:a16="http://schemas.microsoft.com/office/drawing/2014/main" val="20000"/>
                    </a:ext>
                  </a:extLst>
                </a:gridCol>
                <a:gridCol w="3363271">
                  <a:extLst>
                    <a:ext uri="{9D8B030D-6E8A-4147-A177-3AD203B41FA5}">
                      <a16:colId xmlns:a16="http://schemas.microsoft.com/office/drawing/2014/main" val="20001"/>
                    </a:ext>
                  </a:extLst>
                </a:gridCol>
              </a:tblGrid>
              <a:tr h="802359">
                <a:tc gridSpan="2">
                  <a:txBody>
                    <a:bodyPr/>
                    <a:lstStyle/>
                    <a:p>
                      <a:r>
                        <a:rPr lang="en-AU" b="1" baseline="0" dirty="0">
                          <a:solidFill>
                            <a:srgbClr val="506C70"/>
                          </a:solidFill>
                        </a:rPr>
                        <a:t>Mowbray (Continued)</a:t>
                      </a:r>
                      <a:endParaRPr lang="en-AU" b="1" dirty="0">
                        <a:solidFill>
                          <a:srgbClr val="506C70"/>
                        </a:solidFill>
                      </a:endParaRPr>
                    </a:p>
                  </a:txBody>
                  <a:tcPr>
                    <a:lnB w="6350" cap="flat" cmpd="sng" algn="ctr">
                      <a:solidFill>
                        <a:scrgbClr r="0" g="0" b="0"/>
                      </a:solidFill>
                      <a:prstDash val="solid"/>
                      <a:round/>
                      <a:headEnd type="none" w="med" len="med"/>
                      <a:tailEnd type="none" w="med" len="med"/>
                    </a:lnB>
                  </a:tcPr>
                </a:tc>
                <a:tc hMerge="1">
                  <a:txBody>
                    <a:bodyPr/>
                    <a:lstStyle/>
                    <a:p>
                      <a:endParaRPr lang="en-US" sz="1000" dirty="0"/>
                    </a:p>
                  </a:txBody>
                  <a:tcPr>
                    <a:lnL w="6350" cap="flat" cmpd="sng" algn="ctr">
                      <a:solidFill>
                        <a:scrgbClr r="0" g="0" b="0"/>
                      </a:solidFill>
                      <a:prstDash val="solid"/>
                      <a:round/>
                      <a:headEnd type="none" w="med" len="med"/>
                      <a:tailEnd type="none" w="med" len="med"/>
                    </a:lnL>
                    <a:lnB w="635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16004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dirty="0"/>
                        <a:t>Rationale/risks:</a:t>
                      </a:r>
                    </a:p>
                    <a:p>
                      <a:endParaRPr lang="en-AU" sz="1200" b="1" dirty="0"/>
                    </a:p>
                  </a:txBody>
                  <a:tcPr>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a:txBody>
                    <a:bodyPr/>
                    <a:lstStyle/>
                    <a:p>
                      <a:pPr marL="171450" indent="-171450">
                        <a:buFont typeface="Arial" panose="020B0604020202020204" pitchFamily="34" charset="0"/>
                        <a:buChar char="•"/>
                      </a:pPr>
                      <a:r>
                        <a:rPr lang="en-AU" sz="1000" dirty="0"/>
                        <a:t>Facilities at Mowbray are aging and at risk of not meeting customer expectations</a:t>
                      </a:r>
                    </a:p>
                    <a:p>
                      <a:pPr marL="171450" indent="-171450">
                        <a:buFont typeface="Arial" panose="020B0604020202020204" pitchFamily="34" charset="0"/>
                        <a:buChar char="•"/>
                      </a:pPr>
                      <a:r>
                        <a:rPr lang="en-AU" sz="1000" dirty="0"/>
                        <a:t>Site security is a major concern with ongoing vandalism and break ins</a:t>
                      </a:r>
                    </a:p>
                    <a:p>
                      <a:pPr marL="171450" indent="-171450">
                        <a:buFont typeface="Arial" panose="020B0604020202020204" pitchFamily="34" charset="0"/>
                        <a:buChar char="•"/>
                      </a:pPr>
                      <a:endParaRPr lang="en-AU" sz="1000" dirty="0"/>
                    </a:p>
                  </a:txBody>
                  <a:tcPr>
                    <a:lnL w="6350" cap="flat" cmpd="sng" algn="ctr">
                      <a:solidFill>
                        <a:scrgbClr r="0" g="0" b="0"/>
                      </a:solidFill>
                      <a:prstDash val="solid"/>
                      <a:round/>
                      <a:headEnd type="none" w="med" len="med"/>
                      <a:tailEnd type="none" w="med" len="med"/>
                    </a:lnL>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3"/>
                  </a:ext>
                </a:extLst>
              </a:tr>
              <a:tr h="30294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dirty="0"/>
                        <a:t>Considerations: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dirty="0"/>
                    </a:p>
                  </a:txBody>
                  <a:tcPr>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tcPr>
                </a:tc>
                <a:tc>
                  <a:txBody>
                    <a:bodyPr/>
                    <a:lstStyle/>
                    <a:p>
                      <a:pPr marL="171450" indent="-171450">
                        <a:buFont typeface="Arial" panose="020B0604020202020204" pitchFamily="34" charset="0"/>
                        <a:buChar char="•"/>
                      </a:pPr>
                      <a:r>
                        <a:rPr lang="en-AU" sz="1000" dirty="0"/>
                        <a:t>Resurfacing of the Thoroughbred track in the future. This will depend on how the track develops &amp; reacts to increased maintenance over the next 12 months</a:t>
                      </a:r>
                    </a:p>
                    <a:p>
                      <a:pPr marL="171450" indent="-171450">
                        <a:buFont typeface="Arial" panose="020B0604020202020204" pitchFamily="34" charset="0"/>
                        <a:buChar char="•"/>
                      </a:pPr>
                      <a:r>
                        <a:rPr lang="en-AU" sz="1000" dirty="0"/>
                        <a:t>Timing relating to upgrading the harness track. Work to the surface will likely result in some loss of race meetings</a:t>
                      </a:r>
                    </a:p>
                  </a:txBody>
                  <a:tcPr>
                    <a:lnL w="6350" cap="flat" cmpd="sng" algn="ctr">
                      <a:solidFill>
                        <a:scrgbClr r="0" g="0" b="0"/>
                      </a:solidFill>
                      <a:prstDash val="solid"/>
                      <a:round/>
                      <a:headEnd type="none" w="med" len="med"/>
                      <a:tailEnd type="none" w="med" len="med"/>
                    </a:lnL>
                    <a:lnT w="635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4"/>
                  </a:ext>
                </a:extLst>
              </a:tr>
            </a:tbl>
          </a:graphicData>
        </a:graphic>
      </p:graphicFrame>
      <p:pic>
        <p:nvPicPr>
          <p:cNvPr id="9" name="Picture 8" descr="ShapeYourFutureGraphic.jpg"/>
          <p:cNvPicPr>
            <a:picLocks noChangeAspect="1"/>
          </p:cNvPicPr>
          <p:nvPr/>
        </p:nvPicPr>
        <p:blipFill>
          <a:blip r:embed="rId2"/>
          <a:stretch>
            <a:fillRect/>
          </a:stretch>
        </p:blipFill>
        <p:spPr>
          <a:xfrm>
            <a:off x="5181599" y="609600"/>
            <a:ext cx="2438401" cy="509030"/>
          </a:xfrm>
          <a:prstGeom prst="rect">
            <a:avLst/>
          </a:prstGeom>
        </p:spPr>
      </p:pic>
      <p:grpSp>
        <p:nvGrpSpPr>
          <p:cNvPr id="7" name="Group 6">
            <a:extLst>
              <a:ext uri="{FF2B5EF4-FFF2-40B4-BE49-F238E27FC236}">
                <a16:creationId xmlns:a16="http://schemas.microsoft.com/office/drawing/2014/main" id="{86EA0F91-7943-4FB9-AB59-2E18D3823999}"/>
              </a:ext>
            </a:extLst>
          </p:cNvPr>
          <p:cNvGrpSpPr/>
          <p:nvPr/>
        </p:nvGrpSpPr>
        <p:grpSpPr>
          <a:xfrm>
            <a:off x="7315074" y="6309320"/>
            <a:ext cx="1243522" cy="455022"/>
            <a:chOff x="7315074" y="6309320"/>
            <a:chExt cx="1243522" cy="455022"/>
          </a:xfrm>
        </p:grpSpPr>
        <p:pic>
          <p:nvPicPr>
            <p:cNvPr id="8" name="Picture 7">
              <a:extLst>
                <a:ext uri="{FF2B5EF4-FFF2-40B4-BE49-F238E27FC236}">
                  <a16:creationId xmlns:a16="http://schemas.microsoft.com/office/drawing/2014/main" id="{1103551E-E995-4C51-911F-BF778DA2D4D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074" y="6318661"/>
              <a:ext cx="496552" cy="437141"/>
            </a:xfrm>
            <a:prstGeom prst="rect">
              <a:avLst/>
            </a:prstGeom>
            <a:ln>
              <a:noFill/>
            </a:ln>
            <a:effectLst>
              <a:outerShdw blurRad="190500" algn="tl" rotWithShape="0">
                <a:srgbClr val="000000">
                  <a:alpha val="70000"/>
                </a:srgbClr>
              </a:outerShdw>
            </a:effectLst>
          </p:spPr>
        </p:pic>
        <p:pic>
          <p:nvPicPr>
            <p:cNvPr id="10" name="Picture 9">
              <a:extLst>
                <a:ext uri="{FF2B5EF4-FFF2-40B4-BE49-F238E27FC236}">
                  <a16:creationId xmlns:a16="http://schemas.microsoft.com/office/drawing/2014/main" id="{C268E71B-8F91-4201-8A11-E9738B71FD5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99842" y="6309320"/>
              <a:ext cx="485393" cy="455022"/>
            </a:xfrm>
            <a:prstGeom prst="rect">
              <a:avLst/>
            </a:prstGeom>
            <a:ln>
              <a:noFill/>
            </a:ln>
            <a:effectLst>
              <a:outerShdw blurRad="190500" algn="tl" rotWithShape="0">
                <a:srgbClr val="000000">
                  <a:alpha val="70000"/>
                </a:srgbClr>
              </a:outerShdw>
            </a:effectLst>
          </p:spPr>
        </p:pic>
        <p:pic>
          <p:nvPicPr>
            <p:cNvPr id="12" name="Picture 11">
              <a:extLst>
                <a:ext uri="{FF2B5EF4-FFF2-40B4-BE49-F238E27FC236}">
                  <a16:creationId xmlns:a16="http://schemas.microsoft.com/office/drawing/2014/main" id="{5717C1F7-2F95-4DF0-B3FD-52E25D1D8AD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62953" y="6318661"/>
              <a:ext cx="495643" cy="436340"/>
            </a:xfrm>
            <a:prstGeom prst="rect">
              <a:avLst/>
            </a:prstGeom>
            <a:ln>
              <a:noFill/>
            </a:ln>
            <a:effectLst>
              <a:outerShdw blurRad="190500" algn="tl" rotWithShape="0">
                <a:srgbClr val="000000">
                  <a:alpha val="70000"/>
                </a:srgbClr>
              </a:outerShdw>
            </a:effectLst>
          </p:spPr>
        </p:pic>
      </p:grpSp>
      <p:sp>
        <p:nvSpPr>
          <p:cNvPr id="13" name="Slide Number Placeholder 4">
            <a:extLst>
              <a:ext uri="{FF2B5EF4-FFF2-40B4-BE49-F238E27FC236}">
                <a16:creationId xmlns:a16="http://schemas.microsoft.com/office/drawing/2014/main" id="{0467846D-2406-46A2-BE16-1574BE21D75D}"/>
              </a:ext>
            </a:extLst>
          </p:cNvPr>
          <p:cNvSpPr>
            <a:spLocks noGrp="1"/>
          </p:cNvSpPr>
          <p:nvPr>
            <p:ph type="sldNum" sz="quarter" idx="12"/>
          </p:nvPr>
        </p:nvSpPr>
        <p:spPr>
          <a:xfrm>
            <a:off x="8569280" y="6344443"/>
            <a:ext cx="401303" cy="365125"/>
          </a:xfrm>
        </p:spPr>
        <p:txBody>
          <a:bodyPr/>
          <a:lstStyle/>
          <a:p>
            <a:fld id="{62FF4398-4F8B-4D0E-B784-CC04C776DBE1}" type="slidenum">
              <a:rPr lang="en-US" sz="900" smtClean="0">
                <a:solidFill>
                  <a:prstClr val="black">
                    <a:tint val="75000"/>
                  </a:prstClr>
                </a:solidFill>
              </a:rPr>
              <a:t>18</a:t>
            </a:fld>
            <a:endParaRPr lang="en-US" sz="900" dirty="0">
              <a:solidFill>
                <a:prstClr val="black">
                  <a:tint val="75000"/>
                </a:prstClr>
              </a:solidFill>
            </a:endParaRPr>
          </a:p>
        </p:txBody>
      </p:sp>
    </p:spTree>
    <p:extLst>
      <p:ext uri="{BB962C8B-B14F-4D97-AF65-F5344CB8AC3E}">
        <p14:creationId xmlns:p14="http://schemas.microsoft.com/office/powerpoint/2010/main" val="16799593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00792128"/>
              </p:ext>
            </p:extLst>
          </p:nvPr>
        </p:nvGraphicFramePr>
        <p:xfrm>
          <a:off x="304800" y="609600"/>
          <a:ext cx="4419600" cy="5471160"/>
        </p:xfrm>
        <a:graphic>
          <a:graphicData uri="http://schemas.openxmlformats.org/drawingml/2006/table">
            <a:tbl>
              <a:tblPr firstRow="1" bandRow="1">
                <a:tableStyleId>{5940675A-B579-460E-94D1-54222C63F5DA}</a:tableStyleId>
              </a:tblPr>
              <a:tblGrid>
                <a:gridCol w="1224136">
                  <a:extLst>
                    <a:ext uri="{9D8B030D-6E8A-4147-A177-3AD203B41FA5}">
                      <a16:colId xmlns:a16="http://schemas.microsoft.com/office/drawing/2014/main" val="20000"/>
                    </a:ext>
                  </a:extLst>
                </a:gridCol>
                <a:gridCol w="3195464">
                  <a:extLst>
                    <a:ext uri="{9D8B030D-6E8A-4147-A177-3AD203B41FA5}">
                      <a16:colId xmlns:a16="http://schemas.microsoft.com/office/drawing/2014/main" val="20001"/>
                    </a:ext>
                  </a:extLst>
                </a:gridCol>
              </a:tblGrid>
              <a:tr h="614576">
                <a:tc>
                  <a:txBody>
                    <a:bodyPr/>
                    <a:lstStyle/>
                    <a:p>
                      <a:r>
                        <a:rPr lang="en-AU" b="1" baseline="0" dirty="0">
                          <a:solidFill>
                            <a:srgbClr val="506C70"/>
                          </a:solidFill>
                        </a:rPr>
                        <a:t>Longford</a:t>
                      </a:r>
                      <a:endParaRPr lang="en-AU" b="1" dirty="0">
                        <a:solidFill>
                          <a:srgbClr val="506C70"/>
                        </a:solidFill>
                      </a:endParaRPr>
                    </a:p>
                  </a:txBody>
                  <a:tcPr/>
                </a:tc>
                <a:tc>
                  <a:txBody>
                    <a:bodyPr/>
                    <a:lstStyle/>
                    <a:p>
                      <a:endParaRPr lang="en-AU" sz="1000" b="1" dirty="0"/>
                    </a:p>
                    <a:p>
                      <a:r>
                        <a:rPr lang="en-AU" sz="1000" b="1" dirty="0"/>
                        <a:t>Use summary: </a:t>
                      </a:r>
                    </a:p>
                    <a:p>
                      <a:endParaRPr lang="en-AU" sz="1000" b="1" dirty="0"/>
                    </a:p>
                    <a:p>
                      <a:r>
                        <a:rPr lang="en-AU" sz="1000" dirty="0"/>
                        <a:t>Thoroughbred races: 	</a:t>
                      </a:r>
                      <a:r>
                        <a:rPr lang="en-AU" sz="1000" b="1" dirty="0"/>
                        <a:t>1</a:t>
                      </a:r>
                      <a:r>
                        <a:rPr lang="en-AU" sz="1000" dirty="0"/>
                        <a:t> </a:t>
                      </a:r>
                    </a:p>
                    <a:p>
                      <a:r>
                        <a:rPr lang="en-AU" sz="1000" dirty="0"/>
                        <a:t>Thoroughbred Trials: 	</a:t>
                      </a:r>
                      <a:r>
                        <a:rPr lang="en-AU" sz="1000" b="1" dirty="0"/>
                        <a:t>18 </a:t>
                      </a:r>
                    </a:p>
                    <a:p>
                      <a:r>
                        <a:rPr lang="en-AU" sz="1000" dirty="0"/>
                        <a:t>Thoroughbred training days: 	</a:t>
                      </a:r>
                      <a:r>
                        <a:rPr lang="en-AU" sz="1000" b="1" dirty="0"/>
                        <a:t>364 </a:t>
                      </a:r>
                    </a:p>
                    <a:p>
                      <a:r>
                        <a:rPr lang="en-AU" sz="1000" dirty="0"/>
                        <a:t>Stables:                                                  </a:t>
                      </a:r>
                      <a:r>
                        <a:rPr lang="en-AU" sz="1000" b="1" dirty="0"/>
                        <a:t>Thoroughbred</a:t>
                      </a:r>
                    </a:p>
                    <a:p>
                      <a:endParaRPr lang="en-AU" sz="1000" b="1" dirty="0"/>
                    </a:p>
                  </a:txBody>
                  <a:tcPr/>
                </a:tc>
                <a:extLst>
                  <a:ext uri="{0D108BD9-81ED-4DB2-BD59-A6C34878D82A}">
                    <a16:rowId xmlns:a16="http://schemas.microsoft.com/office/drawing/2014/main" val="10000"/>
                  </a:ext>
                </a:extLst>
              </a:tr>
              <a:tr h="1661160">
                <a:tc>
                  <a:txBody>
                    <a:bodyPr/>
                    <a:lstStyle/>
                    <a:p>
                      <a:r>
                        <a:rPr lang="en-AU" sz="1200" b="1" dirty="0"/>
                        <a:t>Issues: </a:t>
                      </a:r>
                    </a:p>
                    <a:p>
                      <a:endParaRPr lang="en-AU" sz="1200" b="1" dirty="0"/>
                    </a:p>
                    <a:p>
                      <a:endParaRPr lang="en-AU" sz="1200" b="1" dirty="0"/>
                    </a:p>
                    <a:p>
                      <a:endParaRPr lang="en-AU" sz="1200" b="1" dirty="0"/>
                    </a:p>
                    <a:p>
                      <a:endParaRPr lang="en-AU" sz="1200" b="1" dirty="0"/>
                    </a:p>
                  </a:txBody>
                  <a:tcPr/>
                </a:tc>
                <a:tc>
                  <a:txBody>
                    <a:bodyPr/>
                    <a:lstStyle/>
                    <a:p>
                      <a:pPr marL="285750" indent="-285750">
                        <a:buFont typeface="Arial" panose="020B0604020202020204" pitchFamily="34" charset="0"/>
                        <a:buChar char="•"/>
                      </a:pPr>
                      <a:r>
                        <a:rPr lang="en-AU" sz="1000" baseline="0" dirty="0"/>
                        <a:t>Turf track drainage in need of expansion and upgrade</a:t>
                      </a:r>
                    </a:p>
                    <a:p>
                      <a:pPr marL="285750" indent="-285750">
                        <a:buFont typeface="Arial" panose="020B0604020202020204" pitchFamily="34" charset="0"/>
                        <a:buChar char="•"/>
                      </a:pPr>
                      <a:r>
                        <a:rPr lang="en-AU" sz="1000" baseline="0" dirty="0"/>
                        <a:t>Equine Pool in need of upgrade</a:t>
                      </a:r>
                    </a:p>
                    <a:p>
                      <a:pPr marL="285750" indent="-285750">
                        <a:buFont typeface="Arial" panose="020B0604020202020204" pitchFamily="34" charset="0"/>
                        <a:buChar char="•"/>
                      </a:pPr>
                      <a:r>
                        <a:rPr lang="en-AU" sz="1000" baseline="0" dirty="0"/>
                        <a:t>Lack of 800m trial start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000" dirty="0"/>
                        <a:t>On-course stabling</a:t>
                      </a:r>
                      <a:r>
                        <a:rPr lang="en-AU" sz="1000" baseline="0" dirty="0"/>
                        <a:t> in need of upgrade – structural, electrical, drainage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000" baseline="0" dirty="0"/>
                        <a:t>On-course training facilities require expansion</a:t>
                      </a:r>
                    </a:p>
                    <a:p>
                      <a:pPr marL="285750" indent="-285750">
                        <a:buFont typeface="Arial" panose="020B0604020202020204" pitchFamily="34" charset="0"/>
                        <a:buChar char="•"/>
                      </a:pPr>
                      <a:r>
                        <a:rPr lang="en-AU" sz="1000" baseline="0" dirty="0"/>
                        <a:t>Race day infrastructure (for x1 race day) requires upgrade (including steward’s towers, photo finish tower, jockey and officials facilities, car parking)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000" baseline="0" dirty="0"/>
                        <a:t>Sand track drainage in need of upgrade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000" kern="1200" dirty="0">
                        <a:solidFill>
                          <a:schemeClr val="tx1"/>
                        </a:solidFill>
                        <a:effectLst/>
                        <a:latin typeface="+mn-lt"/>
                        <a:ea typeface="+mn-ea"/>
                        <a:cs typeface="+mn-cs"/>
                      </a:endParaRPr>
                    </a:p>
                  </a:txBody>
                  <a:tcPr/>
                </a:tc>
                <a:extLst>
                  <a:ext uri="{0D108BD9-81ED-4DB2-BD59-A6C34878D82A}">
                    <a16:rowId xmlns:a16="http://schemas.microsoft.com/office/drawing/2014/main" val="10001"/>
                  </a:ext>
                </a:extLst>
              </a:tr>
              <a:tr h="8495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dirty="0"/>
                        <a:t>Priority</a:t>
                      </a:r>
                      <a:r>
                        <a:rPr lang="en-AU" sz="1200" b="1" baseline="0" dirty="0"/>
                        <a:t> remedies</a:t>
                      </a:r>
                      <a:r>
                        <a:rPr lang="en-AU" sz="1200" b="1" dirty="0"/>
                        <a:t>:</a:t>
                      </a:r>
                    </a:p>
                  </a:txBody>
                  <a:tcPr/>
                </a:tc>
                <a:tc>
                  <a:txBody>
                    <a:bodyPr/>
                    <a:lstStyle/>
                    <a:p>
                      <a:pPr marL="285750" indent="-285750">
                        <a:buFont typeface="+mj-lt"/>
                        <a:buAutoNum type="arabicPeriod"/>
                      </a:pPr>
                      <a:r>
                        <a:rPr lang="en-AU" sz="1000" baseline="0" dirty="0"/>
                        <a:t>Track drainage upgrades c$0.4m</a:t>
                      </a:r>
                    </a:p>
                    <a:p>
                      <a:pPr marL="285750" indent="-285750">
                        <a:buFont typeface="+mj-lt"/>
                        <a:buAutoNum type="arabicPeriod"/>
                      </a:pPr>
                      <a:r>
                        <a:rPr lang="en-AU" sz="1000" baseline="0" dirty="0"/>
                        <a:t>Upgrade equine pool c$0.2m</a:t>
                      </a:r>
                    </a:p>
                    <a:p>
                      <a:pPr marL="285750" indent="-285750">
                        <a:buFont typeface="+mj-lt"/>
                        <a:buAutoNum type="arabicPeriod"/>
                      </a:pPr>
                      <a:r>
                        <a:rPr lang="en-AU" sz="1000" baseline="0" dirty="0"/>
                        <a:t>Construct new 800m chute c$0.4m</a:t>
                      </a:r>
                    </a:p>
                    <a:p>
                      <a:pPr marL="285750" indent="-285750">
                        <a:buFont typeface="+mj-lt"/>
                        <a:buAutoNum type="arabicPeriod"/>
                      </a:pPr>
                      <a:r>
                        <a:rPr lang="en-AU" sz="1000" baseline="0" dirty="0"/>
                        <a:t>On-course stabling repairs c$0.2m</a:t>
                      </a:r>
                    </a:p>
                    <a:p>
                      <a:pPr marL="285750" indent="-285750">
                        <a:buFont typeface="+mj-lt"/>
                        <a:buAutoNum type="arabicPeriod"/>
                      </a:pPr>
                      <a:r>
                        <a:rPr lang="en-AU" sz="1000" baseline="0" dirty="0"/>
                        <a:t>On-course training facility expansion c$1.0m</a:t>
                      </a:r>
                    </a:p>
                    <a:p>
                      <a:pPr marL="285750" indent="-285750">
                        <a:buFont typeface="+mj-lt"/>
                        <a:buAutoNum type="arabicPeriod"/>
                      </a:pPr>
                      <a:endParaRPr lang="en-AU" sz="1000" kern="1200" dirty="0">
                        <a:solidFill>
                          <a:schemeClr val="tx1"/>
                        </a:solidFill>
                        <a:effectLst/>
                        <a:latin typeface="+mn-lt"/>
                        <a:ea typeface="+mn-ea"/>
                        <a:cs typeface="+mn-cs"/>
                      </a:endParaRPr>
                    </a:p>
                  </a:txBody>
                  <a:tcPr/>
                </a:tc>
                <a:extLst>
                  <a:ext uri="{0D108BD9-81ED-4DB2-BD59-A6C34878D82A}">
                    <a16:rowId xmlns:a16="http://schemas.microsoft.com/office/drawing/2014/main" val="10002"/>
                  </a:ext>
                </a:extLst>
              </a:tr>
              <a:tr h="4990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dirty="0"/>
                        <a:t>Rationale/risks:</a:t>
                      </a:r>
                    </a:p>
                  </a:txBody>
                  <a:tcPr/>
                </a:tc>
                <a:tc>
                  <a:txBody>
                    <a:bodyPr/>
                    <a:lstStyle/>
                    <a:p>
                      <a:pPr marL="171450" indent="-171450">
                        <a:buFont typeface="Arial" panose="020B0604020202020204" pitchFamily="34" charset="0"/>
                        <a:buChar char="•"/>
                      </a:pPr>
                      <a:r>
                        <a:rPr lang="en-AU" sz="1000" dirty="0"/>
                        <a:t>Turf</a:t>
                      </a:r>
                      <a:r>
                        <a:rPr lang="en-AU" sz="1000" baseline="0" dirty="0"/>
                        <a:t> and sand surface performance is not aligned to expectations and presents risk of lost training days.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000" dirty="0"/>
                    </a:p>
                  </a:txBody>
                  <a:tcPr/>
                </a:tc>
                <a:extLst>
                  <a:ext uri="{0D108BD9-81ED-4DB2-BD59-A6C34878D82A}">
                    <a16:rowId xmlns:a16="http://schemas.microsoft.com/office/drawing/2014/main" val="10003"/>
                  </a:ext>
                </a:extLst>
              </a:tr>
              <a:tr h="685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dirty="0"/>
                        <a:t>Considerations: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dirty="0"/>
                    </a:p>
                    <a:p>
                      <a:endParaRPr lang="en-AU" sz="1200" b="1" dirty="0"/>
                    </a:p>
                  </a:txBody>
                  <a:tcPr/>
                </a:tc>
                <a:tc>
                  <a:txBody>
                    <a:bodyPr/>
                    <a:lstStyle/>
                    <a:p>
                      <a:pPr marL="171450" indent="-171450">
                        <a:buFont typeface="Arial" panose="020B0604020202020204" pitchFamily="34" charset="0"/>
                        <a:buChar char="•"/>
                      </a:pPr>
                      <a:r>
                        <a:rPr lang="en-AU" sz="1000" baseline="0" dirty="0"/>
                        <a:t>Timing of upgrade to Thoroughbred track drainage</a:t>
                      </a:r>
                    </a:p>
                    <a:p>
                      <a:pPr marL="171450" indent="-171450">
                        <a:buFont typeface="Arial" panose="020B0604020202020204" pitchFamily="34" charset="0"/>
                        <a:buChar char="•"/>
                      </a:pPr>
                      <a:r>
                        <a:rPr lang="en-AU" sz="1000" baseline="0" dirty="0"/>
                        <a:t>What portion of the Thoroughbred track drainage will be installed</a:t>
                      </a:r>
                    </a:p>
                  </a:txBody>
                  <a:tcPr/>
                </a:tc>
                <a:extLst>
                  <a:ext uri="{0D108BD9-81ED-4DB2-BD59-A6C34878D82A}">
                    <a16:rowId xmlns:a16="http://schemas.microsoft.com/office/drawing/2014/main" val="10004"/>
                  </a:ext>
                </a:extLst>
              </a:tr>
            </a:tbl>
          </a:graphicData>
        </a:graphic>
      </p:graphicFrame>
      <p:sp>
        <p:nvSpPr>
          <p:cNvPr id="6" name="TextBox 5"/>
          <p:cNvSpPr txBox="1"/>
          <p:nvPr/>
        </p:nvSpPr>
        <p:spPr>
          <a:xfrm>
            <a:off x="5181600" y="593968"/>
            <a:ext cx="3680135" cy="5601533"/>
          </a:xfrm>
          <a:prstGeom prst="rect">
            <a:avLst/>
          </a:prstGeom>
          <a:noFill/>
          <a:ln w="28575">
            <a:solidFill>
              <a:schemeClr val="accent1">
                <a:shade val="50000"/>
              </a:schemeClr>
            </a:solidFill>
          </a:ln>
        </p:spPr>
        <p:txBody>
          <a:bodyPr wrap="square" rtlCol="0">
            <a:spAutoFit/>
          </a:bodyPr>
          <a:lstStyle/>
          <a:p>
            <a:pPr>
              <a:spcAft>
                <a:spcPts val="600"/>
              </a:spcAft>
            </a:pPr>
            <a:endParaRPr lang="en-AU" sz="1100" b="1" dirty="0"/>
          </a:p>
          <a:p>
            <a:pPr>
              <a:spcAft>
                <a:spcPts val="600"/>
              </a:spcAft>
            </a:pPr>
            <a:endParaRPr lang="en-AU" sz="1100" b="1" dirty="0"/>
          </a:p>
          <a:p>
            <a:pPr>
              <a:spcAft>
                <a:spcPts val="600"/>
              </a:spcAft>
            </a:pPr>
            <a:r>
              <a:rPr lang="en-AU" sz="1100" b="1" dirty="0"/>
              <a:t>Are you a user of Longford for thoroughbred racing?      Y/N</a:t>
            </a:r>
          </a:p>
          <a:p>
            <a:pPr>
              <a:spcAft>
                <a:spcPts val="600"/>
              </a:spcAft>
            </a:pPr>
            <a:r>
              <a:rPr lang="en-AU" sz="1100" b="1" dirty="0"/>
              <a:t>Are you a user of Longford for thoroughbred trials?        Y/N</a:t>
            </a:r>
          </a:p>
          <a:p>
            <a:pPr>
              <a:spcAft>
                <a:spcPts val="600"/>
              </a:spcAft>
            </a:pPr>
            <a:r>
              <a:rPr lang="en-AU" sz="1100" b="1" dirty="0"/>
              <a:t>Are you a user of Longford for thoroughbred training?   Y/N</a:t>
            </a:r>
          </a:p>
          <a:p>
            <a:pPr>
              <a:spcAft>
                <a:spcPts val="600"/>
              </a:spcAft>
            </a:pPr>
            <a:endParaRPr lang="en-AU" sz="1100" b="1" dirty="0"/>
          </a:p>
          <a:p>
            <a:pPr>
              <a:spcAft>
                <a:spcPts val="600"/>
              </a:spcAft>
            </a:pPr>
            <a:r>
              <a:rPr lang="en-AU" sz="1100" b="1" dirty="0"/>
              <a:t>Do you agree with the priorities outlined here?                Y/N</a:t>
            </a:r>
          </a:p>
          <a:p>
            <a:pPr>
              <a:spcAft>
                <a:spcPts val="600"/>
              </a:spcAft>
            </a:pPr>
            <a:endParaRPr lang="en-AU" sz="1100" b="1" dirty="0"/>
          </a:p>
          <a:p>
            <a:pPr>
              <a:spcAft>
                <a:spcPts val="600"/>
              </a:spcAft>
            </a:pPr>
            <a:r>
              <a:rPr lang="en-AU" sz="1100" b="1" dirty="0"/>
              <a:t>If not, why not? (You might also wish to provide an alternative order of the priority remedies listed).</a:t>
            </a:r>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r>
              <a:rPr lang="en-AU" sz="1100" b="1" dirty="0"/>
              <a:t>Other suggestions:</a:t>
            </a:r>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p:txBody>
      </p:sp>
      <p:pic>
        <p:nvPicPr>
          <p:cNvPr id="7" name="Picture 6" descr="ShapeYourFutureGraphic.jpg"/>
          <p:cNvPicPr>
            <a:picLocks noChangeAspect="1"/>
          </p:cNvPicPr>
          <p:nvPr/>
        </p:nvPicPr>
        <p:blipFill>
          <a:blip r:embed="rId2"/>
          <a:stretch>
            <a:fillRect/>
          </a:stretch>
        </p:blipFill>
        <p:spPr>
          <a:xfrm>
            <a:off x="5257799" y="615714"/>
            <a:ext cx="2438401" cy="509030"/>
          </a:xfrm>
          <a:prstGeom prst="rect">
            <a:avLst/>
          </a:prstGeom>
        </p:spPr>
      </p:pic>
      <p:grpSp>
        <p:nvGrpSpPr>
          <p:cNvPr id="9" name="Group 8">
            <a:extLst>
              <a:ext uri="{FF2B5EF4-FFF2-40B4-BE49-F238E27FC236}">
                <a16:creationId xmlns:a16="http://schemas.microsoft.com/office/drawing/2014/main" id="{C2882136-6C51-46ED-92D2-4920C65AAC64}"/>
              </a:ext>
            </a:extLst>
          </p:cNvPr>
          <p:cNvGrpSpPr/>
          <p:nvPr/>
        </p:nvGrpSpPr>
        <p:grpSpPr>
          <a:xfrm>
            <a:off x="7315074" y="6309320"/>
            <a:ext cx="1243522" cy="455022"/>
            <a:chOff x="7315074" y="6309320"/>
            <a:chExt cx="1243522" cy="455022"/>
          </a:xfrm>
        </p:grpSpPr>
        <p:pic>
          <p:nvPicPr>
            <p:cNvPr id="10" name="Picture 9">
              <a:extLst>
                <a:ext uri="{FF2B5EF4-FFF2-40B4-BE49-F238E27FC236}">
                  <a16:creationId xmlns:a16="http://schemas.microsoft.com/office/drawing/2014/main" id="{FA251A35-FBF7-4DB5-B0B5-297000F738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074" y="6318661"/>
              <a:ext cx="496552" cy="437141"/>
            </a:xfrm>
            <a:prstGeom prst="rect">
              <a:avLst/>
            </a:prstGeom>
            <a:ln>
              <a:noFill/>
            </a:ln>
            <a:effectLst>
              <a:outerShdw blurRad="190500" algn="tl" rotWithShape="0">
                <a:srgbClr val="000000">
                  <a:alpha val="70000"/>
                </a:srgbClr>
              </a:outerShdw>
            </a:effectLst>
          </p:spPr>
        </p:pic>
        <p:pic>
          <p:nvPicPr>
            <p:cNvPr id="11" name="Picture 10">
              <a:extLst>
                <a:ext uri="{FF2B5EF4-FFF2-40B4-BE49-F238E27FC236}">
                  <a16:creationId xmlns:a16="http://schemas.microsoft.com/office/drawing/2014/main" id="{81B0B996-CE77-4AAA-A512-2BF1977BE41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99842" y="6309320"/>
              <a:ext cx="485393" cy="455022"/>
            </a:xfrm>
            <a:prstGeom prst="rect">
              <a:avLst/>
            </a:prstGeom>
            <a:ln>
              <a:noFill/>
            </a:ln>
            <a:effectLst>
              <a:outerShdw blurRad="190500" algn="tl" rotWithShape="0">
                <a:srgbClr val="000000">
                  <a:alpha val="70000"/>
                </a:srgbClr>
              </a:outerShdw>
            </a:effectLst>
          </p:spPr>
        </p:pic>
        <p:pic>
          <p:nvPicPr>
            <p:cNvPr id="12" name="Picture 11">
              <a:extLst>
                <a:ext uri="{FF2B5EF4-FFF2-40B4-BE49-F238E27FC236}">
                  <a16:creationId xmlns:a16="http://schemas.microsoft.com/office/drawing/2014/main" id="{E6A63731-2B7B-4EA3-96D5-CE83DDF18F3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62953" y="6318661"/>
              <a:ext cx="495643" cy="436340"/>
            </a:xfrm>
            <a:prstGeom prst="rect">
              <a:avLst/>
            </a:prstGeom>
            <a:ln>
              <a:noFill/>
            </a:ln>
            <a:effectLst>
              <a:outerShdw blurRad="190500" algn="tl" rotWithShape="0">
                <a:srgbClr val="000000">
                  <a:alpha val="70000"/>
                </a:srgbClr>
              </a:outerShdw>
            </a:effectLst>
          </p:spPr>
        </p:pic>
      </p:grpSp>
      <p:sp>
        <p:nvSpPr>
          <p:cNvPr id="13" name="Slide Number Placeholder 4">
            <a:extLst>
              <a:ext uri="{FF2B5EF4-FFF2-40B4-BE49-F238E27FC236}">
                <a16:creationId xmlns:a16="http://schemas.microsoft.com/office/drawing/2014/main" id="{275FE8E6-E7C4-41EA-9FFD-67C7F8AE03A8}"/>
              </a:ext>
            </a:extLst>
          </p:cNvPr>
          <p:cNvSpPr>
            <a:spLocks noGrp="1"/>
          </p:cNvSpPr>
          <p:nvPr>
            <p:ph type="sldNum" sz="quarter" idx="12"/>
          </p:nvPr>
        </p:nvSpPr>
        <p:spPr>
          <a:xfrm>
            <a:off x="8569280" y="6344443"/>
            <a:ext cx="401303" cy="365125"/>
          </a:xfrm>
        </p:spPr>
        <p:txBody>
          <a:bodyPr/>
          <a:lstStyle/>
          <a:p>
            <a:fld id="{62FF4398-4F8B-4D0E-B784-CC04C776DBE1}" type="slidenum">
              <a:rPr lang="en-US" sz="900" smtClean="0">
                <a:solidFill>
                  <a:prstClr val="black">
                    <a:tint val="75000"/>
                  </a:prstClr>
                </a:solidFill>
              </a:rPr>
              <a:t>19</a:t>
            </a:fld>
            <a:endParaRPr lang="en-US" sz="900" dirty="0">
              <a:solidFill>
                <a:prstClr val="black">
                  <a:tint val="75000"/>
                </a:prstClr>
              </a:solidFill>
            </a:endParaRPr>
          </a:p>
        </p:txBody>
      </p:sp>
    </p:spTree>
    <p:extLst>
      <p:ext uri="{BB962C8B-B14F-4D97-AF65-F5344CB8AC3E}">
        <p14:creationId xmlns:p14="http://schemas.microsoft.com/office/powerpoint/2010/main" val="3806750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5096" y="1635468"/>
            <a:ext cx="8791400" cy="276999"/>
          </a:xfrm>
          <a:prstGeom prst="rect">
            <a:avLst/>
          </a:prstGeom>
        </p:spPr>
        <p:txBody>
          <a:bodyPr wrap="square">
            <a:spAutoFit/>
          </a:bodyPr>
          <a:lstStyle/>
          <a:p>
            <a:pPr algn="just">
              <a:defRPr/>
            </a:pPr>
            <a:r>
              <a:rPr lang="en-AU" sz="1200" dirty="0">
                <a:latin typeface="Franklin Gothic Book" panose="020B0503020102020204" pitchFamily="34" charset="0"/>
              </a:rPr>
              <a:t>  </a:t>
            </a:r>
          </a:p>
        </p:txBody>
      </p:sp>
      <p:sp>
        <p:nvSpPr>
          <p:cNvPr id="6" name="TextBox 5"/>
          <p:cNvSpPr txBox="1"/>
          <p:nvPr/>
        </p:nvSpPr>
        <p:spPr>
          <a:xfrm>
            <a:off x="1403648" y="1266136"/>
            <a:ext cx="184731" cy="369332"/>
          </a:xfrm>
          <a:prstGeom prst="rect">
            <a:avLst/>
          </a:prstGeom>
          <a:noFill/>
        </p:spPr>
        <p:txBody>
          <a:bodyPr wrap="none" rtlCol="0">
            <a:spAutoFit/>
          </a:bodyPr>
          <a:lstStyle/>
          <a:p>
            <a:endParaRPr lang="en-AU" dirty="0"/>
          </a:p>
        </p:txBody>
      </p:sp>
      <p:sp>
        <p:nvSpPr>
          <p:cNvPr id="9" name="TextBox 8"/>
          <p:cNvSpPr txBox="1"/>
          <p:nvPr/>
        </p:nvSpPr>
        <p:spPr>
          <a:xfrm>
            <a:off x="374068" y="548680"/>
            <a:ext cx="8395864" cy="5109091"/>
          </a:xfrm>
          <a:prstGeom prst="rect">
            <a:avLst/>
          </a:prstGeom>
          <a:noFill/>
        </p:spPr>
        <p:txBody>
          <a:bodyPr wrap="square" rtlCol="0">
            <a:spAutoFit/>
          </a:bodyPr>
          <a:lstStyle/>
          <a:p>
            <a:r>
              <a:rPr lang="en-AU" b="1" dirty="0">
                <a:solidFill>
                  <a:srgbClr val="506C70"/>
                </a:solidFill>
              </a:rPr>
              <a:t>Five year infrastructure plan – we want your feedback.</a:t>
            </a:r>
          </a:p>
          <a:p>
            <a:endParaRPr lang="en-AU" sz="1000" dirty="0"/>
          </a:p>
          <a:p>
            <a:endParaRPr lang="en-AU" sz="1200" dirty="0"/>
          </a:p>
          <a:p>
            <a:r>
              <a:rPr lang="en-AU" sz="1200" dirty="0"/>
              <a:t>During late 2020, Tasracing committed to delivering a Infrastructure Review for industry consultation and feedback.</a:t>
            </a:r>
          </a:p>
          <a:p>
            <a:endParaRPr lang="en-AU" sz="1200" dirty="0"/>
          </a:p>
          <a:p>
            <a:r>
              <a:rPr lang="en-AU" sz="1200" dirty="0"/>
              <a:t>The opportunity delivered by the POCT and the sustainable position following the stakes reset and the Race Field Fee growth has delivered a strong platform for Tasracing to deliver two key outcomes.</a:t>
            </a:r>
          </a:p>
          <a:p>
            <a:endParaRPr lang="en-AU" sz="1200" dirty="0"/>
          </a:p>
          <a:p>
            <a:pPr marL="685800" lvl="1" indent="-228600">
              <a:buFont typeface="+mj-lt"/>
              <a:buAutoNum type="arabicPeriod"/>
            </a:pPr>
            <a:r>
              <a:rPr lang="en-AU" sz="1200" dirty="0"/>
              <a:t>Stakes growth</a:t>
            </a:r>
          </a:p>
          <a:p>
            <a:pPr marL="685800" lvl="1" indent="-228600">
              <a:buFont typeface="+mj-lt"/>
              <a:buAutoNum type="arabicPeriod"/>
            </a:pPr>
            <a:r>
              <a:rPr lang="en-AU" sz="1200" dirty="0"/>
              <a:t>Infrastructure upgrade</a:t>
            </a:r>
          </a:p>
          <a:p>
            <a:pPr marL="228600" indent="-228600">
              <a:buFont typeface="+mj-lt"/>
              <a:buAutoNum type="arabicPeriod"/>
            </a:pPr>
            <a:endParaRPr lang="en-AU" sz="1200" dirty="0"/>
          </a:p>
          <a:p>
            <a:r>
              <a:rPr lang="en-AU" sz="1200" dirty="0"/>
              <a:t>Since the stakes reset in 2016 Tasracing has delivered a 27% stakes increase. Including the recently announced 6 % increase we have delivered  an annualised stakes increase of 35%.</a:t>
            </a:r>
          </a:p>
          <a:p>
            <a:endParaRPr lang="en-AU" sz="1200" dirty="0"/>
          </a:p>
          <a:p>
            <a:r>
              <a:rPr lang="en-AU" sz="1200" dirty="0"/>
              <a:t>Since the 2018 election promise Tasracing has grown stakes by 12.3%. Including the recently announced 6 % increase we have delivered an annualised stakes increase of 19%. This far exceeds the promised 16%. </a:t>
            </a:r>
          </a:p>
          <a:p>
            <a:endParaRPr lang="en-AU" sz="1200" dirty="0"/>
          </a:p>
          <a:p>
            <a:r>
              <a:rPr lang="en-AU" sz="1200" dirty="0"/>
              <a:t>The initial 5 year plan culminated in the Elwick track redevelopment and it is appropriate that we reset the plan and turn our mind to the future racing infrastructure needs of the state. </a:t>
            </a:r>
          </a:p>
          <a:p>
            <a:endParaRPr lang="en-AU" sz="1200" dirty="0"/>
          </a:p>
          <a:p>
            <a:r>
              <a:rPr lang="en-AU" sz="1200" dirty="0"/>
              <a:t>Through this consultation document, we are giving industry participants a chance to have their say on the development of a new infrastructure plan – one which will provide the foundation for the growth of racing into the future.</a:t>
            </a:r>
          </a:p>
          <a:p>
            <a:endParaRPr lang="en-AU" sz="1200" dirty="0"/>
          </a:p>
          <a:p>
            <a:r>
              <a:rPr lang="en-AU" sz="1200" dirty="0"/>
              <a:t>Based on our own analysis of asset and infrastructure needs, we have developed a list of priority infrastructure investments at each racing venue. Now, we ask you to review these proposed priorities and provide your opinions and feedback. </a:t>
            </a:r>
          </a:p>
          <a:p>
            <a:endParaRPr lang="en-AU" sz="1200" dirty="0"/>
          </a:p>
          <a:p>
            <a:endParaRPr lang="en-AU" sz="1000" dirty="0"/>
          </a:p>
        </p:txBody>
      </p:sp>
      <p:grpSp>
        <p:nvGrpSpPr>
          <p:cNvPr id="2" name="Group 1">
            <a:extLst>
              <a:ext uri="{FF2B5EF4-FFF2-40B4-BE49-F238E27FC236}">
                <a16:creationId xmlns:a16="http://schemas.microsoft.com/office/drawing/2014/main" id="{F0E89EB7-7595-4918-943C-80A15AC5A3B1}"/>
              </a:ext>
            </a:extLst>
          </p:cNvPr>
          <p:cNvGrpSpPr/>
          <p:nvPr/>
        </p:nvGrpSpPr>
        <p:grpSpPr>
          <a:xfrm>
            <a:off x="7315074" y="6309320"/>
            <a:ext cx="1243522" cy="455022"/>
            <a:chOff x="7315074" y="6309320"/>
            <a:chExt cx="1243522" cy="455022"/>
          </a:xfrm>
        </p:grpSpPr>
        <p:pic>
          <p:nvPicPr>
            <p:cNvPr id="8" name="Picture 7">
              <a:extLst>
                <a:ext uri="{FF2B5EF4-FFF2-40B4-BE49-F238E27FC236}">
                  <a16:creationId xmlns:a16="http://schemas.microsoft.com/office/drawing/2014/main" id="{FDB8CE47-1A7E-4966-B37D-B95CCD89F2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074" y="6318661"/>
              <a:ext cx="496552" cy="437141"/>
            </a:xfrm>
            <a:prstGeom prst="rect">
              <a:avLst/>
            </a:prstGeom>
            <a:ln>
              <a:noFill/>
            </a:ln>
            <a:effectLst>
              <a:outerShdw blurRad="190500" algn="tl" rotWithShape="0">
                <a:srgbClr val="000000">
                  <a:alpha val="70000"/>
                </a:srgbClr>
              </a:outerShdw>
            </a:effectLst>
          </p:spPr>
        </p:pic>
        <p:pic>
          <p:nvPicPr>
            <p:cNvPr id="11" name="Picture 10">
              <a:extLst>
                <a:ext uri="{FF2B5EF4-FFF2-40B4-BE49-F238E27FC236}">
                  <a16:creationId xmlns:a16="http://schemas.microsoft.com/office/drawing/2014/main" id="{A3B37472-25D0-487B-AB74-911416BC525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99842" y="6309320"/>
              <a:ext cx="485393" cy="455022"/>
            </a:xfrm>
            <a:prstGeom prst="rect">
              <a:avLst/>
            </a:prstGeom>
            <a:ln>
              <a:noFill/>
            </a:ln>
            <a:effectLst>
              <a:outerShdw blurRad="190500" algn="tl" rotWithShape="0">
                <a:srgbClr val="000000">
                  <a:alpha val="70000"/>
                </a:srgbClr>
              </a:outerShdw>
            </a:effectLst>
          </p:spPr>
        </p:pic>
        <p:pic>
          <p:nvPicPr>
            <p:cNvPr id="12" name="Picture 11">
              <a:extLst>
                <a:ext uri="{FF2B5EF4-FFF2-40B4-BE49-F238E27FC236}">
                  <a16:creationId xmlns:a16="http://schemas.microsoft.com/office/drawing/2014/main" id="{C89958AE-26E9-4964-9085-2B160313B0A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62953" y="6318661"/>
              <a:ext cx="495643" cy="436340"/>
            </a:xfrm>
            <a:prstGeom prst="rect">
              <a:avLst/>
            </a:prstGeom>
            <a:ln>
              <a:noFill/>
            </a:ln>
            <a:effectLst>
              <a:outerShdw blurRad="190500" algn="tl" rotWithShape="0">
                <a:srgbClr val="000000">
                  <a:alpha val="70000"/>
                </a:srgbClr>
              </a:outerShdw>
            </a:effectLst>
          </p:spPr>
        </p:pic>
      </p:grpSp>
      <p:sp>
        <p:nvSpPr>
          <p:cNvPr id="13" name="Slide Number Placeholder 4">
            <a:extLst>
              <a:ext uri="{FF2B5EF4-FFF2-40B4-BE49-F238E27FC236}">
                <a16:creationId xmlns:a16="http://schemas.microsoft.com/office/drawing/2014/main" id="{67335270-9777-466E-946C-E42DFF8764EF}"/>
              </a:ext>
            </a:extLst>
          </p:cNvPr>
          <p:cNvSpPr>
            <a:spLocks noGrp="1"/>
          </p:cNvSpPr>
          <p:nvPr>
            <p:ph type="sldNum" sz="quarter" idx="12"/>
          </p:nvPr>
        </p:nvSpPr>
        <p:spPr>
          <a:xfrm>
            <a:off x="8569280" y="6344443"/>
            <a:ext cx="401303" cy="365125"/>
          </a:xfrm>
        </p:spPr>
        <p:txBody>
          <a:bodyPr/>
          <a:lstStyle/>
          <a:p>
            <a:fld id="{62FF4398-4F8B-4D0E-B784-CC04C776DBE1}" type="slidenum">
              <a:rPr lang="en-US" sz="900" smtClean="0">
                <a:solidFill>
                  <a:prstClr val="black">
                    <a:tint val="75000"/>
                  </a:prstClr>
                </a:solidFill>
              </a:rPr>
              <a:t>2</a:t>
            </a:fld>
            <a:endParaRPr lang="en-US" sz="900" dirty="0">
              <a:solidFill>
                <a:prstClr val="black">
                  <a:tint val="75000"/>
                </a:prstClr>
              </a:solidFill>
            </a:endParaRPr>
          </a:p>
        </p:txBody>
      </p:sp>
    </p:spTree>
    <p:extLst>
      <p:ext uri="{BB962C8B-B14F-4D97-AF65-F5344CB8AC3E}">
        <p14:creationId xmlns:p14="http://schemas.microsoft.com/office/powerpoint/2010/main" val="26533057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43271666"/>
              </p:ext>
            </p:extLst>
          </p:nvPr>
        </p:nvGraphicFramePr>
        <p:xfrm>
          <a:off x="304800" y="609599"/>
          <a:ext cx="4419600" cy="5109091"/>
        </p:xfrm>
        <a:graphic>
          <a:graphicData uri="http://schemas.openxmlformats.org/drawingml/2006/table">
            <a:tbl>
              <a:tblPr firstRow="1" bandRow="1">
                <a:tableStyleId>{5940675A-B579-460E-94D1-54222C63F5DA}</a:tableStyleId>
              </a:tblPr>
              <a:tblGrid>
                <a:gridCol w="1224136">
                  <a:extLst>
                    <a:ext uri="{9D8B030D-6E8A-4147-A177-3AD203B41FA5}">
                      <a16:colId xmlns:a16="http://schemas.microsoft.com/office/drawing/2014/main" val="20000"/>
                    </a:ext>
                  </a:extLst>
                </a:gridCol>
                <a:gridCol w="3195464">
                  <a:extLst>
                    <a:ext uri="{9D8B030D-6E8A-4147-A177-3AD203B41FA5}">
                      <a16:colId xmlns:a16="http://schemas.microsoft.com/office/drawing/2014/main" val="20001"/>
                    </a:ext>
                  </a:extLst>
                </a:gridCol>
              </a:tblGrid>
              <a:tr h="1376918">
                <a:tc>
                  <a:txBody>
                    <a:bodyPr/>
                    <a:lstStyle/>
                    <a:p>
                      <a:r>
                        <a:rPr lang="en-AU" b="1" baseline="0" dirty="0">
                          <a:solidFill>
                            <a:srgbClr val="506C70"/>
                          </a:solidFill>
                        </a:rPr>
                        <a:t>Carrick</a:t>
                      </a:r>
                      <a:endParaRPr lang="en-AU" b="1" dirty="0">
                        <a:solidFill>
                          <a:srgbClr val="506C70"/>
                        </a:solidFill>
                      </a:endParaRPr>
                    </a:p>
                  </a:txBody>
                  <a:tcPr/>
                </a:tc>
                <a:tc>
                  <a:txBody>
                    <a:bodyPr/>
                    <a:lstStyle/>
                    <a:p>
                      <a:r>
                        <a:rPr lang="en-AU" sz="1000" b="1" dirty="0"/>
                        <a:t>Use summary: </a:t>
                      </a:r>
                    </a:p>
                    <a:p>
                      <a:endParaRPr lang="en-AU" sz="1000" b="1" dirty="0"/>
                    </a:p>
                    <a:p>
                      <a:r>
                        <a:rPr lang="en-AU" sz="1000" dirty="0"/>
                        <a:t>Harness race days: 	</a:t>
                      </a:r>
                      <a:r>
                        <a:rPr lang="en-AU" sz="1000" b="1" dirty="0"/>
                        <a:t>3</a:t>
                      </a:r>
                      <a:r>
                        <a:rPr lang="en-AU" sz="1000" dirty="0"/>
                        <a:t> </a:t>
                      </a:r>
                    </a:p>
                    <a:p>
                      <a:r>
                        <a:rPr lang="en-AU" sz="1000" dirty="0"/>
                        <a:t>Harness training: 		</a:t>
                      </a:r>
                      <a:r>
                        <a:rPr lang="en-AU" sz="1000" b="1" dirty="0"/>
                        <a:t>365</a:t>
                      </a:r>
                      <a:r>
                        <a:rPr lang="en-AU" sz="1000" dirty="0"/>
                        <a:t> </a:t>
                      </a:r>
                    </a:p>
                    <a:p>
                      <a:r>
                        <a:rPr lang="en-AU" sz="1000" dirty="0"/>
                        <a:t>Harness trial days: 	</a:t>
                      </a:r>
                      <a:r>
                        <a:rPr lang="en-AU" sz="1000" b="1" dirty="0"/>
                        <a:t>28</a:t>
                      </a:r>
                    </a:p>
                    <a:p>
                      <a:endParaRPr lang="en-AU" sz="1000" b="1" dirty="0"/>
                    </a:p>
                    <a:p>
                      <a:endParaRPr lang="en-AU" sz="1000" b="1" dirty="0"/>
                    </a:p>
                  </a:txBody>
                  <a:tcPr/>
                </a:tc>
                <a:extLst>
                  <a:ext uri="{0D108BD9-81ED-4DB2-BD59-A6C34878D82A}">
                    <a16:rowId xmlns:a16="http://schemas.microsoft.com/office/drawing/2014/main" val="10000"/>
                  </a:ext>
                </a:extLst>
              </a:tr>
              <a:tr h="3732173">
                <a:tc>
                  <a:txBody>
                    <a:bodyPr/>
                    <a:lstStyle/>
                    <a:p>
                      <a:r>
                        <a:rPr lang="en-AU" sz="1200" b="1" dirty="0"/>
                        <a:t>Issues: </a:t>
                      </a:r>
                    </a:p>
                    <a:p>
                      <a:endParaRPr lang="en-AU" sz="1200" b="1" dirty="0"/>
                    </a:p>
                    <a:p>
                      <a:endParaRPr lang="en-AU" sz="1200" b="1" dirty="0"/>
                    </a:p>
                    <a:p>
                      <a:endParaRPr lang="en-AU" sz="1200" b="1" dirty="0"/>
                    </a:p>
                    <a:p>
                      <a:endParaRPr lang="en-AU" sz="1200" b="1" dirty="0"/>
                    </a:p>
                  </a:txBody>
                  <a:tcPr/>
                </a:tc>
                <a:tc>
                  <a:txBody>
                    <a:bodyPr/>
                    <a:lstStyle/>
                    <a:p>
                      <a:pPr marL="285750" indent="-285750">
                        <a:buFont typeface="Arial" panose="020B0604020202020204" pitchFamily="34" charset="0"/>
                        <a:buChar char="•"/>
                      </a:pPr>
                      <a:r>
                        <a:rPr lang="en-AU" sz="1000" dirty="0"/>
                        <a:t>Racing infrastructure outdated</a:t>
                      </a:r>
                      <a:r>
                        <a:rPr lang="en-AU" sz="1000" baseline="0" dirty="0"/>
                        <a:t> (</a:t>
                      </a:r>
                      <a:r>
                        <a:rPr lang="en-AU" sz="1000" baseline="0" dirty="0" err="1"/>
                        <a:t>eg.</a:t>
                      </a:r>
                      <a:r>
                        <a:rPr lang="en-AU" sz="1000" baseline="0" dirty="0"/>
                        <a:t> steward’s towers, drivers facilities, stewards facilities, Urine &amp; swab box)</a:t>
                      </a:r>
                      <a:endParaRPr lang="en-AU" sz="1000" dirty="0"/>
                    </a:p>
                    <a:p>
                      <a:pPr marL="285750" indent="-285750">
                        <a:buFont typeface="Arial" panose="020B0604020202020204" pitchFamily="34" charset="0"/>
                        <a:buChar char="•"/>
                      </a:pPr>
                      <a:r>
                        <a:rPr lang="en-AU" sz="1000" dirty="0"/>
                        <a:t>Stripping stalls in</a:t>
                      </a:r>
                      <a:r>
                        <a:rPr lang="en-AU" sz="1000" baseline="0" dirty="0"/>
                        <a:t> need of upgrade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000" baseline="0" dirty="0"/>
                        <a:t>Limited security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000" kern="1200" dirty="0">
                          <a:solidFill>
                            <a:schemeClr val="tx1"/>
                          </a:solidFill>
                          <a:effectLst/>
                          <a:latin typeface="+mn-lt"/>
                          <a:ea typeface="+mn-ea"/>
                          <a:cs typeface="+mn-cs"/>
                        </a:rPr>
                        <a:t>Water truck in poor working condition</a:t>
                      </a:r>
                      <a:endParaRPr lang="en-AU" sz="1000" dirty="0"/>
                    </a:p>
                    <a:p>
                      <a:pPr marL="285750" indent="-285750">
                        <a:buFont typeface="Arial" panose="020B0604020202020204" pitchFamily="34" charset="0"/>
                        <a:buChar char="•"/>
                      </a:pPr>
                      <a:r>
                        <a:rPr lang="en-AU" sz="1000" dirty="0"/>
                        <a:t>Public facilities (grandstand can’t be used, public</a:t>
                      </a:r>
                      <a:r>
                        <a:rPr lang="en-AU" sz="1000" baseline="0" dirty="0"/>
                        <a:t> amenities in need of upgrade)</a:t>
                      </a:r>
                      <a:endParaRPr lang="en-AU" sz="1000" dirty="0"/>
                    </a:p>
                    <a:p>
                      <a:pPr marL="285750" indent="-285750">
                        <a:buFont typeface="Arial" panose="020B0604020202020204" pitchFamily="34" charset="0"/>
                        <a:buChar char="•"/>
                      </a:pPr>
                      <a:r>
                        <a:rPr lang="en-AU" sz="1000" dirty="0"/>
                        <a:t>Boundary/track</a:t>
                      </a:r>
                      <a:r>
                        <a:rPr lang="en-AU" sz="1000" baseline="0" dirty="0"/>
                        <a:t> fencing in need of upgrade</a:t>
                      </a:r>
                    </a:p>
                    <a:p>
                      <a:pPr marL="285750" indent="-285750">
                        <a:buFont typeface="Arial" panose="020B0604020202020204" pitchFamily="34" charset="0"/>
                        <a:buChar char="•"/>
                      </a:pPr>
                      <a:r>
                        <a:rPr lang="en-AU" sz="1000" kern="1200" dirty="0">
                          <a:solidFill>
                            <a:schemeClr val="tx1"/>
                          </a:solidFill>
                          <a:effectLst/>
                          <a:latin typeface="+mn-lt"/>
                          <a:ea typeface="+mn-ea"/>
                          <a:cs typeface="+mn-cs"/>
                        </a:rPr>
                        <a:t>Lack of security for stored machinery/safe storage on race days</a:t>
                      </a:r>
                    </a:p>
                    <a:p>
                      <a:pPr marL="285750" indent="-285750">
                        <a:buFont typeface="Arial" panose="020B0604020202020204" pitchFamily="34" charset="0"/>
                        <a:buChar char="•"/>
                      </a:pPr>
                      <a:r>
                        <a:rPr lang="en-AU" sz="1000" kern="1200" dirty="0">
                          <a:solidFill>
                            <a:schemeClr val="tx1"/>
                          </a:solidFill>
                          <a:effectLst/>
                          <a:latin typeface="+mn-lt"/>
                          <a:ea typeface="+mn-ea"/>
                          <a:cs typeface="+mn-cs"/>
                        </a:rPr>
                        <a:t>Lack of fibre optic cable to front &amp; back camera towers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000" kern="1200" dirty="0">
                          <a:solidFill>
                            <a:schemeClr val="tx1"/>
                          </a:solidFill>
                          <a:effectLst/>
                          <a:latin typeface="+mn-lt"/>
                          <a:ea typeface="+mn-ea"/>
                          <a:cs typeface="+mn-cs"/>
                        </a:rPr>
                        <a:t>Track maintenance workshop in inconvenient location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000" kern="1200" dirty="0">
                          <a:solidFill>
                            <a:schemeClr val="tx1"/>
                          </a:solidFill>
                          <a:effectLst/>
                          <a:latin typeface="+mn-lt"/>
                          <a:ea typeface="+mn-ea"/>
                          <a:cs typeface="+mn-cs"/>
                        </a:rPr>
                        <a:t>Overgrown trees around speedway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000" kern="1200" dirty="0">
                          <a:solidFill>
                            <a:schemeClr val="tx1"/>
                          </a:solidFill>
                          <a:effectLst/>
                          <a:latin typeface="+mn-lt"/>
                          <a:ea typeface="+mn-ea"/>
                          <a:cs typeface="+mn-cs"/>
                        </a:rPr>
                        <a:t>Stewards towers/camera towers in need of upgrade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000" kern="1200" dirty="0">
                        <a:solidFill>
                          <a:schemeClr val="tx1"/>
                        </a:solidFill>
                        <a:effectLst/>
                        <a:latin typeface="+mn-lt"/>
                        <a:ea typeface="+mn-ea"/>
                        <a:cs typeface="+mn-cs"/>
                      </a:endParaRPr>
                    </a:p>
                  </a:txBody>
                  <a:tcPr/>
                </a:tc>
                <a:extLst>
                  <a:ext uri="{0D108BD9-81ED-4DB2-BD59-A6C34878D82A}">
                    <a16:rowId xmlns:a16="http://schemas.microsoft.com/office/drawing/2014/main" val="10001"/>
                  </a:ext>
                </a:extLst>
              </a:tr>
            </a:tbl>
          </a:graphicData>
        </a:graphic>
      </p:graphicFrame>
      <p:sp>
        <p:nvSpPr>
          <p:cNvPr id="6" name="TextBox 5"/>
          <p:cNvSpPr txBox="1"/>
          <p:nvPr/>
        </p:nvSpPr>
        <p:spPr>
          <a:xfrm>
            <a:off x="5181600" y="593968"/>
            <a:ext cx="3680135" cy="5109091"/>
          </a:xfrm>
          <a:prstGeom prst="rect">
            <a:avLst/>
          </a:prstGeom>
          <a:noFill/>
          <a:ln w="28575">
            <a:solidFill>
              <a:schemeClr val="accent1">
                <a:shade val="50000"/>
              </a:schemeClr>
            </a:solidFill>
          </a:ln>
        </p:spPr>
        <p:txBody>
          <a:bodyPr wrap="square" rtlCol="0">
            <a:spAutoFit/>
          </a:bodyPr>
          <a:lstStyle/>
          <a:p>
            <a:pPr>
              <a:spcAft>
                <a:spcPts val="600"/>
              </a:spcAft>
            </a:pPr>
            <a:endParaRPr lang="en-AU" sz="1100" b="1" dirty="0"/>
          </a:p>
          <a:p>
            <a:pPr>
              <a:spcAft>
                <a:spcPts val="600"/>
              </a:spcAft>
            </a:pPr>
            <a:endParaRPr lang="en-AU" sz="1100" b="1" dirty="0"/>
          </a:p>
          <a:p>
            <a:pPr>
              <a:spcAft>
                <a:spcPts val="600"/>
              </a:spcAft>
            </a:pPr>
            <a:r>
              <a:rPr lang="en-AU" sz="1100" b="1" dirty="0"/>
              <a:t>Are you a user of Carrick for harness racing? 	Y/N</a:t>
            </a:r>
          </a:p>
          <a:p>
            <a:pPr>
              <a:spcAft>
                <a:spcPts val="600"/>
              </a:spcAft>
            </a:pPr>
            <a:r>
              <a:rPr lang="en-AU" sz="1100" b="1" dirty="0"/>
              <a:t>Are you a user of Carrick for harness training? 	Y/N</a:t>
            </a:r>
          </a:p>
          <a:p>
            <a:pPr>
              <a:spcAft>
                <a:spcPts val="600"/>
              </a:spcAft>
            </a:pPr>
            <a:r>
              <a:rPr lang="en-AU" sz="1100" b="1" dirty="0"/>
              <a:t>Are you a user of Carrick for harness trials? 	Y/N</a:t>
            </a:r>
          </a:p>
          <a:p>
            <a:pPr>
              <a:spcAft>
                <a:spcPts val="600"/>
              </a:spcAft>
            </a:pPr>
            <a:endParaRPr lang="en-AU" sz="1100" b="1" dirty="0"/>
          </a:p>
          <a:p>
            <a:pPr>
              <a:spcAft>
                <a:spcPts val="600"/>
              </a:spcAft>
            </a:pPr>
            <a:r>
              <a:rPr lang="en-AU" sz="1100" b="1" dirty="0"/>
              <a:t>Do you agree with the priorities outlined here? Y/N</a:t>
            </a:r>
          </a:p>
          <a:p>
            <a:pPr>
              <a:spcAft>
                <a:spcPts val="600"/>
              </a:spcAft>
            </a:pPr>
            <a:endParaRPr lang="en-AU" sz="1100" b="1" dirty="0"/>
          </a:p>
          <a:p>
            <a:pPr>
              <a:spcAft>
                <a:spcPts val="600"/>
              </a:spcAft>
            </a:pPr>
            <a:r>
              <a:rPr lang="en-AU" sz="1100" b="1" dirty="0"/>
              <a:t>If not, why not? (You might also wish to provide an alternative order of the priority remedies listed).</a:t>
            </a:r>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r>
              <a:rPr lang="en-AU" sz="1100" b="1" dirty="0"/>
              <a:t>Other suggestions:</a:t>
            </a:r>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p:txBody>
      </p:sp>
      <p:pic>
        <p:nvPicPr>
          <p:cNvPr id="7" name="Picture 6" descr="ShapeYourFutureGraphic.jpg"/>
          <p:cNvPicPr>
            <a:picLocks noChangeAspect="1"/>
          </p:cNvPicPr>
          <p:nvPr/>
        </p:nvPicPr>
        <p:blipFill>
          <a:blip r:embed="rId2"/>
          <a:stretch>
            <a:fillRect/>
          </a:stretch>
        </p:blipFill>
        <p:spPr>
          <a:xfrm>
            <a:off x="5257799" y="615714"/>
            <a:ext cx="2438401" cy="509030"/>
          </a:xfrm>
          <a:prstGeom prst="rect">
            <a:avLst/>
          </a:prstGeom>
        </p:spPr>
      </p:pic>
      <p:grpSp>
        <p:nvGrpSpPr>
          <p:cNvPr id="9" name="Group 8">
            <a:extLst>
              <a:ext uri="{FF2B5EF4-FFF2-40B4-BE49-F238E27FC236}">
                <a16:creationId xmlns:a16="http://schemas.microsoft.com/office/drawing/2014/main" id="{E55B236B-698A-41A0-B63C-9B2AAAC825F5}"/>
              </a:ext>
            </a:extLst>
          </p:cNvPr>
          <p:cNvGrpSpPr/>
          <p:nvPr/>
        </p:nvGrpSpPr>
        <p:grpSpPr>
          <a:xfrm>
            <a:off x="7315074" y="6309320"/>
            <a:ext cx="1243522" cy="455022"/>
            <a:chOff x="7315074" y="6309320"/>
            <a:chExt cx="1243522" cy="455022"/>
          </a:xfrm>
        </p:grpSpPr>
        <p:pic>
          <p:nvPicPr>
            <p:cNvPr id="10" name="Picture 9">
              <a:extLst>
                <a:ext uri="{FF2B5EF4-FFF2-40B4-BE49-F238E27FC236}">
                  <a16:creationId xmlns:a16="http://schemas.microsoft.com/office/drawing/2014/main" id="{BC249D38-E343-4C1D-9AB1-7DA64675F4D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074" y="6318661"/>
              <a:ext cx="496552" cy="437141"/>
            </a:xfrm>
            <a:prstGeom prst="rect">
              <a:avLst/>
            </a:prstGeom>
            <a:ln>
              <a:noFill/>
            </a:ln>
            <a:effectLst>
              <a:outerShdw blurRad="190500" algn="tl" rotWithShape="0">
                <a:srgbClr val="000000">
                  <a:alpha val="70000"/>
                </a:srgbClr>
              </a:outerShdw>
            </a:effectLst>
          </p:spPr>
        </p:pic>
        <p:pic>
          <p:nvPicPr>
            <p:cNvPr id="11" name="Picture 10">
              <a:extLst>
                <a:ext uri="{FF2B5EF4-FFF2-40B4-BE49-F238E27FC236}">
                  <a16:creationId xmlns:a16="http://schemas.microsoft.com/office/drawing/2014/main" id="{F77B8824-9BAE-4CD4-ACD3-855BDA2C920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99842" y="6309320"/>
              <a:ext cx="485393" cy="455022"/>
            </a:xfrm>
            <a:prstGeom prst="rect">
              <a:avLst/>
            </a:prstGeom>
            <a:ln>
              <a:noFill/>
            </a:ln>
            <a:effectLst>
              <a:outerShdw blurRad="190500" algn="tl" rotWithShape="0">
                <a:srgbClr val="000000">
                  <a:alpha val="70000"/>
                </a:srgbClr>
              </a:outerShdw>
            </a:effectLst>
          </p:spPr>
        </p:pic>
        <p:pic>
          <p:nvPicPr>
            <p:cNvPr id="12" name="Picture 11">
              <a:extLst>
                <a:ext uri="{FF2B5EF4-FFF2-40B4-BE49-F238E27FC236}">
                  <a16:creationId xmlns:a16="http://schemas.microsoft.com/office/drawing/2014/main" id="{581D3CBD-CB67-44B3-A327-7E262712E29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62953" y="6318661"/>
              <a:ext cx="495643" cy="436340"/>
            </a:xfrm>
            <a:prstGeom prst="rect">
              <a:avLst/>
            </a:prstGeom>
            <a:ln>
              <a:noFill/>
            </a:ln>
            <a:effectLst>
              <a:outerShdw blurRad="190500" algn="tl" rotWithShape="0">
                <a:srgbClr val="000000">
                  <a:alpha val="70000"/>
                </a:srgbClr>
              </a:outerShdw>
            </a:effectLst>
          </p:spPr>
        </p:pic>
      </p:grpSp>
      <p:sp>
        <p:nvSpPr>
          <p:cNvPr id="13" name="Slide Number Placeholder 4">
            <a:extLst>
              <a:ext uri="{FF2B5EF4-FFF2-40B4-BE49-F238E27FC236}">
                <a16:creationId xmlns:a16="http://schemas.microsoft.com/office/drawing/2014/main" id="{86BA9E1F-E8CD-43FB-9DAA-AC2F873DEE5B}"/>
              </a:ext>
            </a:extLst>
          </p:cNvPr>
          <p:cNvSpPr>
            <a:spLocks noGrp="1"/>
          </p:cNvSpPr>
          <p:nvPr>
            <p:ph type="sldNum" sz="quarter" idx="12"/>
          </p:nvPr>
        </p:nvSpPr>
        <p:spPr>
          <a:xfrm>
            <a:off x="8569280" y="6344443"/>
            <a:ext cx="401303" cy="365125"/>
          </a:xfrm>
        </p:spPr>
        <p:txBody>
          <a:bodyPr/>
          <a:lstStyle/>
          <a:p>
            <a:fld id="{62FF4398-4F8B-4D0E-B784-CC04C776DBE1}" type="slidenum">
              <a:rPr lang="en-US" sz="900" smtClean="0">
                <a:solidFill>
                  <a:prstClr val="black">
                    <a:tint val="75000"/>
                  </a:prstClr>
                </a:solidFill>
              </a:rPr>
              <a:t>20</a:t>
            </a:fld>
            <a:endParaRPr lang="en-US" sz="900" dirty="0">
              <a:solidFill>
                <a:prstClr val="black">
                  <a:tint val="75000"/>
                </a:prstClr>
              </a:solidFill>
            </a:endParaRPr>
          </a:p>
        </p:txBody>
      </p:sp>
    </p:spTree>
    <p:extLst>
      <p:ext uri="{BB962C8B-B14F-4D97-AF65-F5344CB8AC3E}">
        <p14:creationId xmlns:p14="http://schemas.microsoft.com/office/powerpoint/2010/main" val="1361134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88103286"/>
              </p:ext>
            </p:extLst>
          </p:nvPr>
        </p:nvGraphicFramePr>
        <p:xfrm>
          <a:off x="304800" y="609601"/>
          <a:ext cx="4419600" cy="4941733"/>
        </p:xfrm>
        <a:graphic>
          <a:graphicData uri="http://schemas.openxmlformats.org/drawingml/2006/table">
            <a:tbl>
              <a:tblPr firstRow="1" bandRow="1">
                <a:tableStyleId>{5940675A-B579-460E-94D1-54222C63F5DA}</a:tableStyleId>
              </a:tblPr>
              <a:tblGrid>
                <a:gridCol w="1224136">
                  <a:extLst>
                    <a:ext uri="{9D8B030D-6E8A-4147-A177-3AD203B41FA5}">
                      <a16:colId xmlns:a16="http://schemas.microsoft.com/office/drawing/2014/main" val="20000"/>
                    </a:ext>
                  </a:extLst>
                </a:gridCol>
                <a:gridCol w="3195464">
                  <a:extLst>
                    <a:ext uri="{9D8B030D-6E8A-4147-A177-3AD203B41FA5}">
                      <a16:colId xmlns:a16="http://schemas.microsoft.com/office/drawing/2014/main" val="20001"/>
                    </a:ext>
                  </a:extLst>
                </a:gridCol>
              </a:tblGrid>
              <a:tr h="542976">
                <a:tc gridSpan="2">
                  <a:txBody>
                    <a:bodyPr/>
                    <a:lstStyle/>
                    <a:p>
                      <a:r>
                        <a:rPr lang="en-AU" b="1" baseline="0" dirty="0">
                          <a:solidFill>
                            <a:srgbClr val="506C70"/>
                          </a:solidFill>
                        </a:rPr>
                        <a:t>Carrick (Continued)</a:t>
                      </a:r>
                      <a:endParaRPr lang="en-AU" sz="1000" b="1" dirty="0"/>
                    </a:p>
                    <a:p>
                      <a:endParaRPr lang="en-AU" sz="1000" b="1" dirty="0"/>
                    </a:p>
                  </a:txBody>
                  <a:tcPr/>
                </a:tc>
                <a:tc hMerge="1">
                  <a:txBody>
                    <a:bodyPr/>
                    <a:lstStyle/>
                    <a:p>
                      <a:endParaRPr lang="en-AU" sz="1000" b="1" dirty="0"/>
                    </a:p>
                    <a:p>
                      <a:endParaRPr lang="en-AU" sz="1000" b="1" dirty="0"/>
                    </a:p>
                  </a:txBody>
                  <a:tcPr/>
                </a:tc>
                <a:extLst>
                  <a:ext uri="{0D108BD9-81ED-4DB2-BD59-A6C34878D82A}">
                    <a16:rowId xmlns:a16="http://schemas.microsoft.com/office/drawing/2014/main" val="10000"/>
                  </a:ext>
                </a:extLst>
              </a:tr>
              <a:tr h="23316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dirty="0"/>
                        <a:t>Priority</a:t>
                      </a:r>
                      <a:r>
                        <a:rPr lang="en-AU" sz="1200" b="1" baseline="0" dirty="0"/>
                        <a:t> remedies</a:t>
                      </a:r>
                      <a:r>
                        <a:rPr lang="en-AU" sz="1200" b="1" dirty="0"/>
                        <a:t>:</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mj-lt"/>
                        <a:buAutoNum type="arabicPeriod"/>
                        <a:tabLst/>
                        <a:defRPr/>
                      </a:pPr>
                      <a:r>
                        <a:rPr lang="en-AU" sz="1000" dirty="0"/>
                        <a:t>Stripping stalls upgrade c$0.2m</a:t>
                      </a:r>
                    </a:p>
                    <a:p>
                      <a:pPr marL="285750" marR="0" lvl="0" indent="-285750" algn="l" defTabSz="914400" rtl="0" eaLnBrk="1" fontAlgn="auto" latinLnBrk="0" hangingPunct="1">
                        <a:lnSpc>
                          <a:spcPct val="100000"/>
                        </a:lnSpc>
                        <a:spcBef>
                          <a:spcPts val="0"/>
                        </a:spcBef>
                        <a:spcAft>
                          <a:spcPts val="0"/>
                        </a:spcAft>
                        <a:buClrTx/>
                        <a:buSzTx/>
                        <a:buFont typeface="+mj-lt"/>
                        <a:buAutoNum type="arabicPeriod"/>
                        <a:tabLst/>
                        <a:defRPr/>
                      </a:pPr>
                      <a:r>
                        <a:rPr lang="en-AU" sz="1000" dirty="0"/>
                        <a:t>Purchase new water truck c$0.2m</a:t>
                      </a:r>
                    </a:p>
                    <a:p>
                      <a:pPr marL="285750" marR="0" lvl="0" indent="-285750" algn="l" defTabSz="914400" rtl="0" eaLnBrk="1" fontAlgn="auto" latinLnBrk="0" hangingPunct="1">
                        <a:lnSpc>
                          <a:spcPct val="100000"/>
                        </a:lnSpc>
                        <a:spcBef>
                          <a:spcPts val="0"/>
                        </a:spcBef>
                        <a:spcAft>
                          <a:spcPts val="0"/>
                        </a:spcAft>
                        <a:buClrTx/>
                        <a:buSzTx/>
                        <a:buFont typeface="+mj-lt"/>
                        <a:buAutoNum type="arabicPeriod"/>
                        <a:tabLst/>
                        <a:defRPr/>
                      </a:pPr>
                      <a:r>
                        <a:rPr lang="en-AU" sz="1000" dirty="0"/>
                        <a:t>Install fibre optic cable for cameras c$0.02</a:t>
                      </a:r>
                    </a:p>
                    <a:p>
                      <a:pPr marL="285750" indent="-285750">
                        <a:buFont typeface="+mj-lt"/>
                        <a:buAutoNum type="arabicPeriod"/>
                      </a:pPr>
                      <a:r>
                        <a:rPr lang="en-AU" sz="1000" baseline="0" dirty="0"/>
                        <a:t>Track fencing c$0.22m</a:t>
                      </a:r>
                    </a:p>
                    <a:p>
                      <a:pPr marL="285750" marR="0" lvl="0" indent="-285750" algn="l" defTabSz="914400" rtl="0" eaLnBrk="1" fontAlgn="auto" latinLnBrk="0" hangingPunct="1">
                        <a:lnSpc>
                          <a:spcPct val="100000"/>
                        </a:lnSpc>
                        <a:spcBef>
                          <a:spcPts val="0"/>
                        </a:spcBef>
                        <a:spcAft>
                          <a:spcPts val="0"/>
                        </a:spcAft>
                        <a:buClrTx/>
                        <a:buSzTx/>
                        <a:buFont typeface="+mj-lt"/>
                        <a:buAutoNum type="arabicPeriod"/>
                        <a:tabLst/>
                        <a:defRPr/>
                      </a:pPr>
                      <a:r>
                        <a:rPr lang="en-AU" sz="1000" kern="1200" dirty="0">
                          <a:solidFill>
                            <a:schemeClr val="tx1"/>
                          </a:solidFill>
                          <a:effectLst/>
                          <a:latin typeface="+mn-lt"/>
                          <a:ea typeface="+mn-ea"/>
                          <a:cs typeface="+mn-cs"/>
                        </a:rPr>
                        <a:t>Lockable compound near back training tracks c$0.10</a:t>
                      </a:r>
                    </a:p>
                    <a:p>
                      <a:pPr marL="285750" indent="-285750">
                        <a:buFont typeface="+mj-lt"/>
                        <a:buAutoNum type="arabicPeriod"/>
                      </a:pPr>
                      <a:r>
                        <a:rPr lang="en-AU" sz="1000" kern="1200" dirty="0">
                          <a:solidFill>
                            <a:schemeClr val="tx1"/>
                          </a:solidFill>
                          <a:effectLst/>
                          <a:latin typeface="+mn-lt"/>
                          <a:ea typeface="+mn-ea"/>
                          <a:cs typeface="+mn-cs"/>
                        </a:rPr>
                        <a:t>Install CCTV  to watch stall/trackwork areas c$0.02</a:t>
                      </a:r>
                    </a:p>
                    <a:p>
                      <a:pPr marL="285750" indent="-285750">
                        <a:buFont typeface="+mj-lt"/>
                        <a:buAutoNum type="arabicPeriod"/>
                      </a:pPr>
                      <a:r>
                        <a:rPr lang="en-AU" sz="1000" kern="1200" dirty="0">
                          <a:solidFill>
                            <a:schemeClr val="tx1"/>
                          </a:solidFill>
                          <a:effectLst/>
                          <a:latin typeface="+mn-lt"/>
                          <a:ea typeface="+mn-ea"/>
                          <a:cs typeface="+mn-cs"/>
                        </a:rPr>
                        <a:t>Relocate workshop c$0.05</a:t>
                      </a:r>
                    </a:p>
                    <a:p>
                      <a:pPr marL="285750" indent="-285750">
                        <a:buFont typeface="+mj-lt"/>
                        <a:buAutoNum type="arabicPeriod"/>
                      </a:pPr>
                      <a:r>
                        <a:rPr lang="en-AU" sz="1000" kern="1200" dirty="0">
                          <a:solidFill>
                            <a:schemeClr val="tx1"/>
                          </a:solidFill>
                          <a:effectLst/>
                          <a:latin typeface="+mn-lt"/>
                          <a:ea typeface="+mn-ea"/>
                          <a:cs typeface="+mn-cs"/>
                        </a:rPr>
                        <a:t>New fence around main track c$0.03m</a:t>
                      </a:r>
                    </a:p>
                    <a:p>
                      <a:pPr marL="285750" indent="-285750">
                        <a:buFont typeface="+mj-lt"/>
                        <a:buAutoNum type="arabicPeriod"/>
                      </a:pPr>
                      <a:r>
                        <a:rPr lang="en-AU" sz="1000" kern="1200" dirty="0">
                          <a:solidFill>
                            <a:schemeClr val="tx1"/>
                          </a:solidFill>
                          <a:effectLst/>
                          <a:latin typeface="+mn-lt"/>
                          <a:ea typeface="+mn-ea"/>
                          <a:cs typeface="+mn-cs"/>
                        </a:rPr>
                        <a:t>Admin/driver rooms upgrade c$0.05m</a:t>
                      </a:r>
                    </a:p>
                    <a:p>
                      <a:pPr marL="285750" indent="-285750">
                        <a:buFont typeface="+mj-lt"/>
                        <a:buAutoNum type="arabicPeriod"/>
                      </a:pPr>
                      <a:r>
                        <a:rPr lang="en-AU" sz="1000" kern="1200" dirty="0">
                          <a:solidFill>
                            <a:schemeClr val="tx1"/>
                          </a:solidFill>
                          <a:effectLst/>
                          <a:latin typeface="+mn-lt"/>
                          <a:ea typeface="+mn-ea"/>
                          <a:cs typeface="+mn-cs"/>
                        </a:rPr>
                        <a:t>New seating in front of grandstand/ledger area c$0.01</a:t>
                      </a:r>
                    </a:p>
                    <a:p>
                      <a:pPr marL="285750" indent="-285750">
                        <a:buFont typeface="+mj-lt"/>
                        <a:buAutoNum type="arabicPeriod"/>
                      </a:pPr>
                      <a:r>
                        <a:rPr lang="en-AU" sz="1000" kern="1200" dirty="0">
                          <a:solidFill>
                            <a:schemeClr val="tx1"/>
                          </a:solidFill>
                          <a:effectLst/>
                          <a:latin typeface="+mn-lt"/>
                          <a:ea typeface="+mn-ea"/>
                          <a:cs typeface="+mn-cs"/>
                        </a:rPr>
                        <a:t>Upgrade toilet facilities (incl disabled) c$0.2m</a:t>
                      </a:r>
                    </a:p>
                    <a:p>
                      <a:pPr marL="285750" indent="-285750">
                        <a:buFont typeface="+mj-lt"/>
                        <a:buAutoNum type="arabicPeriod"/>
                      </a:pPr>
                      <a:r>
                        <a:rPr lang="en-AU" sz="1000" kern="1200" dirty="0">
                          <a:solidFill>
                            <a:schemeClr val="tx1"/>
                          </a:solidFill>
                          <a:effectLst/>
                          <a:latin typeface="+mn-lt"/>
                          <a:ea typeface="+mn-ea"/>
                          <a:cs typeface="+mn-cs"/>
                        </a:rPr>
                        <a:t>Replace grand stand access stairs c$0.1m</a:t>
                      </a:r>
                    </a:p>
                  </a:txBody>
                  <a:tcPr/>
                </a:tc>
                <a:extLst>
                  <a:ext uri="{0D108BD9-81ED-4DB2-BD59-A6C34878D82A}">
                    <a16:rowId xmlns:a16="http://schemas.microsoft.com/office/drawing/2014/main" val="10002"/>
                  </a:ext>
                </a:extLst>
              </a:tr>
              <a:tr h="8358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dirty="0"/>
                        <a:t>Rationale/risks:</a:t>
                      </a:r>
                    </a:p>
                  </a:txBody>
                  <a:tcPr/>
                </a:tc>
                <a:tc>
                  <a:txBody>
                    <a:bodyPr/>
                    <a:lstStyle/>
                    <a:p>
                      <a:pPr marL="171450" indent="-171450">
                        <a:buFont typeface="Arial" panose="020B0604020202020204" pitchFamily="34" charset="0"/>
                        <a:buChar char="•"/>
                      </a:pPr>
                      <a:r>
                        <a:rPr lang="en-AU" sz="1000" dirty="0"/>
                        <a:t>Need to ensure all facilities are compliant and meet racing/customer expectations.</a:t>
                      </a:r>
                    </a:p>
                    <a:p>
                      <a:pPr marL="171450" indent="-171450">
                        <a:buFont typeface="Arial" panose="020B0604020202020204" pitchFamily="34" charset="0"/>
                        <a:buChar char="•"/>
                      </a:pPr>
                      <a:r>
                        <a:rPr lang="en-AU" sz="1000" dirty="0"/>
                        <a:t>Venue infrastructure is mostly outdated whereby the maintenance costs are rising</a:t>
                      </a:r>
                    </a:p>
                    <a:p>
                      <a:pPr marL="171450" indent="-171450">
                        <a:buFont typeface="Arial" panose="020B0604020202020204" pitchFamily="34" charset="0"/>
                        <a:buChar char="•"/>
                      </a:pPr>
                      <a:endParaRPr lang="en-AU" sz="1000" dirty="0"/>
                    </a:p>
                  </a:txBody>
                  <a:tcPr/>
                </a:tc>
                <a:extLst>
                  <a:ext uri="{0D108BD9-81ED-4DB2-BD59-A6C34878D82A}">
                    <a16:rowId xmlns:a16="http://schemas.microsoft.com/office/drawing/2014/main" val="10003"/>
                  </a:ext>
                </a:extLst>
              </a:tr>
              <a:tr h="12137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dirty="0"/>
                        <a:t>Considerations: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dirty="0"/>
                    </a:p>
                    <a:p>
                      <a:endParaRPr lang="en-AU" sz="1200" b="1" dirty="0"/>
                    </a:p>
                  </a:txBody>
                  <a:tcPr/>
                </a:tc>
                <a:tc>
                  <a:txBody>
                    <a:bodyPr/>
                    <a:lstStyle/>
                    <a:p>
                      <a:pPr marL="171450" indent="-171450">
                        <a:buFont typeface="Arial" panose="020B0604020202020204" pitchFamily="34" charset="0"/>
                        <a:buChar char="•"/>
                      </a:pPr>
                      <a:r>
                        <a:rPr lang="en-AU" sz="1000" dirty="0"/>
                        <a:t>There</a:t>
                      </a:r>
                      <a:r>
                        <a:rPr lang="en-AU" sz="1000" baseline="0" dirty="0"/>
                        <a:t> will be a difference between delivering compliance and appropriate facilities for training/trials vs maintaining a racing venue.</a:t>
                      </a:r>
                    </a:p>
                  </a:txBody>
                  <a:tcPr/>
                </a:tc>
                <a:extLst>
                  <a:ext uri="{0D108BD9-81ED-4DB2-BD59-A6C34878D82A}">
                    <a16:rowId xmlns:a16="http://schemas.microsoft.com/office/drawing/2014/main" val="10004"/>
                  </a:ext>
                </a:extLst>
              </a:tr>
            </a:tbl>
          </a:graphicData>
        </a:graphic>
      </p:graphicFrame>
      <p:sp>
        <p:nvSpPr>
          <p:cNvPr id="6" name="TextBox 5"/>
          <p:cNvSpPr txBox="1"/>
          <p:nvPr/>
        </p:nvSpPr>
        <p:spPr>
          <a:xfrm>
            <a:off x="5181600" y="593968"/>
            <a:ext cx="3680135" cy="4939814"/>
          </a:xfrm>
          <a:prstGeom prst="rect">
            <a:avLst/>
          </a:prstGeom>
          <a:noFill/>
          <a:ln w="28575">
            <a:solidFill>
              <a:schemeClr val="accent1">
                <a:shade val="50000"/>
              </a:schemeClr>
            </a:solidFill>
          </a:ln>
        </p:spPr>
        <p:txBody>
          <a:bodyPr wrap="square" rtlCol="0">
            <a:spAutoFit/>
          </a:bodyPr>
          <a:lstStyle/>
          <a:p>
            <a:pPr>
              <a:spcAft>
                <a:spcPts val="600"/>
              </a:spcAft>
            </a:pPr>
            <a:endParaRPr lang="en-AU" sz="1100" b="1" dirty="0"/>
          </a:p>
          <a:p>
            <a:pPr>
              <a:spcAft>
                <a:spcPts val="600"/>
              </a:spcAft>
            </a:pPr>
            <a:endParaRPr lang="en-AU" sz="1100" b="1" dirty="0"/>
          </a:p>
          <a:p>
            <a:pPr>
              <a:spcAft>
                <a:spcPts val="600"/>
              </a:spcAft>
            </a:pPr>
            <a:r>
              <a:rPr lang="en-AU" sz="1100" b="1" dirty="0"/>
              <a:t>   </a:t>
            </a:r>
          </a:p>
          <a:p>
            <a:pPr>
              <a:spcAft>
                <a:spcPts val="600"/>
              </a:spcAft>
            </a:pPr>
            <a:r>
              <a:rPr lang="en-AU" sz="1100" b="1" dirty="0"/>
              <a:t> </a:t>
            </a:r>
          </a:p>
          <a:p>
            <a:pPr>
              <a:spcAft>
                <a:spcPts val="600"/>
              </a:spcAft>
            </a:pPr>
            <a:r>
              <a:rPr lang="en-AU" sz="1100" b="1" dirty="0"/>
              <a:t> </a:t>
            </a:r>
          </a:p>
          <a:p>
            <a:pPr>
              <a:spcAft>
                <a:spcPts val="600"/>
              </a:spcAft>
            </a:pPr>
            <a:r>
              <a:rPr lang="en-AU" sz="1100" b="1" dirty="0"/>
              <a:t> </a:t>
            </a:r>
          </a:p>
          <a:p>
            <a:pPr>
              <a:spcAft>
                <a:spcPts val="600"/>
              </a:spcAft>
            </a:pPr>
            <a:r>
              <a:rPr lang="en-AU" sz="1100" b="1" dirty="0"/>
              <a:t> </a:t>
            </a:r>
          </a:p>
          <a:p>
            <a:pPr>
              <a:spcAft>
                <a:spcPts val="600"/>
              </a:spcAft>
            </a:pPr>
            <a:r>
              <a:rPr lang="en-AU" sz="1100" b="1" dirty="0"/>
              <a:t> </a:t>
            </a:r>
          </a:p>
          <a:p>
            <a:pPr>
              <a:spcAft>
                <a:spcPts val="600"/>
              </a:spcAft>
            </a:pPr>
            <a:r>
              <a:rPr lang="en-AU" sz="1100" b="1" dirty="0"/>
              <a:t> </a:t>
            </a:r>
          </a:p>
          <a:p>
            <a:pPr>
              <a:spcAft>
                <a:spcPts val="600"/>
              </a:spcAft>
            </a:pPr>
            <a:r>
              <a:rPr lang="en-AU" sz="1100" b="1" dirty="0"/>
              <a:t> </a:t>
            </a:r>
          </a:p>
          <a:p>
            <a:pPr>
              <a:spcAft>
                <a:spcPts val="600"/>
              </a:spcAft>
            </a:pPr>
            <a:r>
              <a:rPr lang="en-AU" sz="1100" b="1" dirty="0"/>
              <a:t> </a:t>
            </a:r>
          </a:p>
          <a:p>
            <a:pPr>
              <a:spcAft>
                <a:spcPts val="600"/>
              </a:spcAft>
            </a:pPr>
            <a:r>
              <a:rPr lang="en-AU" sz="1100" b="1" dirty="0"/>
              <a:t> </a:t>
            </a:r>
          </a:p>
          <a:p>
            <a:pPr>
              <a:spcAft>
                <a:spcPts val="600"/>
              </a:spcAft>
            </a:pPr>
            <a:r>
              <a:rPr lang="en-AU" sz="1100" b="1" dirty="0"/>
              <a:t> </a:t>
            </a:r>
          </a:p>
          <a:p>
            <a:pPr>
              <a:spcAft>
                <a:spcPts val="600"/>
              </a:spcAft>
            </a:pPr>
            <a:r>
              <a:rPr lang="en-AU" sz="1100" b="1" dirty="0"/>
              <a:t> </a:t>
            </a:r>
          </a:p>
          <a:p>
            <a:pPr>
              <a:spcAft>
                <a:spcPts val="600"/>
              </a:spcAft>
            </a:pPr>
            <a:r>
              <a:rPr lang="en-AU" sz="1100" b="1" dirty="0"/>
              <a:t> </a:t>
            </a:r>
          </a:p>
          <a:p>
            <a:pPr>
              <a:spcAft>
                <a:spcPts val="600"/>
              </a:spcAft>
            </a:pPr>
            <a:r>
              <a:rPr lang="en-AU" sz="1100" b="1" dirty="0"/>
              <a:t> </a:t>
            </a:r>
          </a:p>
          <a:p>
            <a:pPr>
              <a:spcAft>
                <a:spcPts val="600"/>
              </a:spcAft>
            </a:pPr>
            <a:r>
              <a:rPr lang="en-AU" sz="1100" b="1" dirty="0"/>
              <a:t> </a:t>
            </a:r>
          </a:p>
          <a:p>
            <a:pPr>
              <a:spcAft>
                <a:spcPts val="600"/>
              </a:spcAft>
            </a:pPr>
            <a:r>
              <a:rPr lang="en-AU" sz="1100" b="1" dirty="0"/>
              <a:t> </a:t>
            </a:r>
          </a:p>
          <a:p>
            <a:pPr>
              <a:spcAft>
                <a:spcPts val="600"/>
              </a:spcAft>
            </a:pPr>
            <a:r>
              <a:rPr lang="en-AU" sz="1100" b="1" dirty="0"/>
              <a:t> </a:t>
            </a:r>
          </a:p>
          <a:p>
            <a:pPr>
              <a:spcAft>
                <a:spcPts val="600"/>
              </a:spcAft>
            </a:pPr>
            <a:r>
              <a:rPr lang="en-AU" sz="1100" b="1" dirty="0"/>
              <a:t> </a:t>
            </a:r>
          </a:p>
        </p:txBody>
      </p:sp>
      <p:pic>
        <p:nvPicPr>
          <p:cNvPr id="7" name="Picture 6" descr="ShapeYourFutureGraphic.jpg"/>
          <p:cNvPicPr>
            <a:picLocks noChangeAspect="1"/>
          </p:cNvPicPr>
          <p:nvPr/>
        </p:nvPicPr>
        <p:blipFill>
          <a:blip r:embed="rId2"/>
          <a:stretch>
            <a:fillRect/>
          </a:stretch>
        </p:blipFill>
        <p:spPr>
          <a:xfrm>
            <a:off x="5257799" y="615714"/>
            <a:ext cx="2438401" cy="509030"/>
          </a:xfrm>
          <a:prstGeom prst="rect">
            <a:avLst/>
          </a:prstGeom>
        </p:spPr>
      </p:pic>
      <p:grpSp>
        <p:nvGrpSpPr>
          <p:cNvPr id="9" name="Group 8">
            <a:extLst>
              <a:ext uri="{FF2B5EF4-FFF2-40B4-BE49-F238E27FC236}">
                <a16:creationId xmlns:a16="http://schemas.microsoft.com/office/drawing/2014/main" id="{B6F129D9-E76F-477F-96C7-3F9B8D9614A2}"/>
              </a:ext>
            </a:extLst>
          </p:cNvPr>
          <p:cNvGrpSpPr/>
          <p:nvPr/>
        </p:nvGrpSpPr>
        <p:grpSpPr>
          <a:xfrm>
            <a:off x="7315074" y="6309320"/>
            <a:ext cx="1243522" cy="455022"/>
            <a:chOff x="7315074" y="6309320"/>
            <a:chExt cx="1243522" cy="455022"/>
          </a:xfrm>
        </p:grpSpPr>
        <p:pic>
          <p:nvPicPr>
            <p:cNvPr id="10" name="Picture 9">
              <a:extLst>
                <a:ext uri="{FF2B5EF4-FFF2-40B4-BE49-F238E27FC236}">
                  <a16:creationId xmlns:a16="http://schemas.microsoft.com/office/drawing/2014/main" id="{8467518A-6E39-41D4-A076-06EB4A67F3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074" y="6318661"/>
              <a:ext cx="496552" cy="437141"/>
            </a:xfrm>
            <a:prstGeom prst="rect">
              <a:avLst/>
            </a:prstGeom>
            <a:ln>
              <a:noFill/>
            </a:ln>
            <a:effectLst>
              <a:outerShdw blurRad="190500" algn="tl" rotWithShape="0">
                <a:srgbClr val="000000">
                  <a:alpha val="70000"/>
                </a:srgbClr>
              </a:outerShdw>
            </a:effectLst>
          </p:spPr>
        </p:pic>
        <p:pic>
          <p:nvPicPr>
            <p:cNvPr id="11" name="Picture 10">
              <a:extLst>
                <a:ext uri="{FF2B5EF4-FFF2-40B4-BE49-F238E27FC236}">
                  <a16:creationId xmlns:a16="http://schemas.microsoft.com/office/drawing/2014/main" id="{6B1D09F7-C1D5-4460-94D0-24B0FD73CBF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99842" y="6309320"/>
              <a:ext cx="485393" cy="455022"/>
            </a:xfrm>
            <a:prstGeom prst="rect">
              <a:avLst/>
            </a:prstGeom>
            <a:ln>
              <a:noFill/>
            </a:ln>
            <a:effectLst>
              <a:outerShdw blurRad="190500" algn="tl" rotWithShape="0">
                <a:srgbClr val="000000">
                  <a:alpha val="70000"/>
                </a:srgbClr>
              </a:outerShdw>
            </a:effectLst>
          </p:spPr>
        </p:pic>
        <p:pic>
          <p:nvPicPr>
            <p:cNvPr id="12" name="Picture 11">
              <a:extLst>
                <a:ext uri="{FF2B5EF4-FFF2-40B4-BE49-F238E27FC236}">
                  <a16:creationId xmlns:a16="http://schemas.microsoft.com/office/drawing/2014/main" id="{360F59D5-A1DC-49C1-8F98-C053035F3A1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62953" y="6318661"/>
              <a:ext cx="495643" cy="436340"/>
            </a:xfrm>
            <a:prstGeom prst="rect">
              <a:avLst/>
            </a:prstGeom>
            <a:ln>
              <a:noFill/>
            </a:ln>
            <a:effectLst>
              <a:outerShdw blurRad="190500" algn="tl" rotWithShape="0">
                <a:srgbClr val="000000">
                  <a:alpha val="70000"/>
                </a:srgbClr>
              </a:outerShdw>
            </a:effectLst>
          </p:spPr>
        </p:pic>
      </p:grpSp>
      <p:sp>
        <p:nvSpPr>
          <p:cNvPr id="13" name="Slide Number Placeholder 4">
            <a:extLst>
              <a:ext uri="{FF2B5EF4-FFF2-40B4-BE49-F238E27FC236}">
                <a16:creationId xmlns:a16="http://schemas.microsoft.com/office/drawing/2014/main" id="{779E35AB-7D40-46AF-9530-687CDC3C821E}"/>
              </a:ext>
            </a:extLst>
          </p:cNvPr>
          <p:cNvSpPr>
            <a:spLocks noGrp="1"/>
          </p:cNvSpPr>
          <p:nvPr>
            <p:ph type="sldNum" sz="quarter" idx="12"/>
          </p:nvPr>
        </p:nvSpPr>
        <p:spPr>
          <a:xfrm>
            <a:off x="8569280" y="6344443"/>
            <a:ext cx="401303" cy="365125"/>
          </a:xfrm>
        </p:spPr>
        <p:txBody>
          <a:bodyPr/>
          <a:lstStyle/>
          <a:p>
            <a:fld id="{62FF4398-4F8B-4D0E-B784-CC04C776DBE1}" type="slidenum">
              <a:rPr lang="en-US" sz="900" smtClean="0">
                <a:solidFill>
                  <a:prstClr val="black">
                    <a:tint val="75000"/>
                  </a:prstClr>
                </a:solidFill>
              </a:rPr>
              <a:t>21</a:t>
            </a:fld>
            <a:endParaRPr lang="en-US" sz="900" dirty="0">
              <a:solidFill>
                <a:prstClr val="black">
                  <a:tint val="75000"/>
                </a:prstClr>
              </a:solidFill>
            </a:endParaRPr>
          </a:p>
        </p:txBody>
      </p:sp>
    </p:spTree>
    <p:extLst>
      <p:ext uri="{BB962C8B-B14F-4D97-AF65-F5344CB8AC3E}">
        <p14:creationId xmlns:p14="http://schemas.microsoft.com/office/powerpoint/2010/main" val="38485713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5096" y="1635468"/>
            <a:ext cx="8791400" cy="276999"/>
          </a:xfrm>
          <a:prstGeom prst="rect">
            <a:avLst/>
          </a:prstGeom>
        </p:spPr>
        <p:txBody>
          <a:bodyPr wrap="square">
            <a:spAutoFit/>
          </a:bodyPr>
          <a:lstStyle/>
          <a:p>
            <a:pPr algn="just">
              <a:defRPr/>
            </a:pPr>
            <a:r>
              <a:rPr lang="en-AU" sz="1200" dirty="0">
                <a:latin typeface="Franklin Gothic Book" panose="020B0503020102020204" pitchFamily="34" charset="0"/>
              </a:rPr>
              <a:t>  </a:t>
            </a:r>
          </a:p>
        </p:txBody>
      </p:sp>
      <p:sp>
        <p:nvSpPr>
          <p:cNvPr id="6" name="TextBox 5"/>
          <p:cNvSpPr txBox="1"/>
          <p:nvPr/>
        </p:nvSpPr>
        <p:spPr>
          <a:xfrm>
            <a:off x="1403648" y="1266136"/>
            <a:ext cx="184731" cy="369332"/>
          </a:xfrm>
          <a:prstGeom prst="rect">
            <a:avLst/>
          </a:prstGeom>
          <a:noFill/>
        </p:spPr>
        <p:txBody>
          <a:bodyPr wrap="none" rtlCol="0">
            <a:spAutoFit/>
          </a:bodyPr>
          <a:lstStyle/>
          <a:p>
            <a:endParaRPr lang="en-AU" dirty="0"/>
          </a:p>
        </p:txBody>
      </p:sp>
      <p:graphicFrame>
        <p:nvGraphicFramePr>
          <p:cNvPr id="22" name="Table 21"/>
          <p:cNvGraphicFramePr>
            <a:graphicFrameLocks noGrp="1"/>
          </p:cNvGraphicFramePr>
          <p:nvPr>
            <p:extLst>
              <p:ext uri="{D42A27DB-BD31-4B8C-83A1-F6EECF244321}">
                <p14:modId xmlns:p14="http://schemas.microsoft.com/office/powerpoint/2010/main" val="3612186593"/>
              </p:ext>
            </p:extLst>
          </p:nvPr>
        </p:nvGraphicFramePr>
        <p:xfrm>
          <a:off x="387152" y="548680"/>
          <a:ext cx="4472880" cy="5339328"/>
        </p:xfrm>
        <a:graphic>
          <a:graphicData uri="http://schemas.openxmlformats.org/drawingml/2006/table">
            <a:tbl>
              <a:tblPr firstRow="1" bandRow="1">
                <a:tableStyleId>{5940675A-B579-460E-94D1-54222C63F5DA}</a:tableStyleId>
              </a:tblPr>
              <a:tblGrid>
                <a:gridCol w="1357837">
                  <a:extLst>
                    <a:ext uri="{9D8B030D-6E8A-4147-A177-3AD203B41FA5}">
                      <a16:colId xmlns:a16="http://schemas.microsoft.com/office/drawing/2014/main" val="20000"/>
                    </a:ext>
                  </a:extLst>
                </a:gridCol>
                <a:gridCol w="3115043">
                  <a:extLst>
                    <a:ext uri="{9D8B030D-6E8A-4147-A177-3AD203B41FA5}">
                      <a16:colId xmlns:a16="http://schemas.microsoft.com/office/drawing/2014/main" val="20001"/>
                    </a:ext>
                  </a:extLst>
                </a:gridCol>
              </a:tblGrid>
              <a:tr h="432048">
                <a:tc gridSpan="2">
                  <a:txBody>
                    <a:bodyPr/>
                    <a:lstStyle/>
                    <a:p>
                      <a:r>
                        <a:rPr lang="en-AU" b="1" baseline="0" dirty="0">
                          <a:solidFill>
                            <a:srgbClr val="506C70"/>
                          </a:solidFill>
                        </a:rPr>
                        <a:t>Greyhound Adoption Centre</a:t>
                      </a:r>
                      <a:endParaRPr lang="en-AU" b="1" dirty="0">
                        <a:solidFill>
                          <a:srgbClr val="506C70"/>
                        </a:solidFill>
                      </a:endParaRPr>
                    </a:p>
                  </a:txBody>
                  <a:tcPr/>
                </a:tc>
                <a:tc hMerge="1">
                  <a:txBody>
                    <a:bodyPr/>
                    <a:lstStyle/>
                    <a:p>
                      <a:endParaRPr lang="en-AU" dirty="0"/>
                    </a:p>
                  </a:txBody>
                  <a:tcPr/>
                </a:tc>
                <a:extLst>
                  <a:ext uri="{0D108BD9-81ED-4DB2-BD59-A6C34878D82A}">
                    <a16:rowId xmlns:a16="http://schemas.microsoft.com/office/drawing/2014/main" val="10000"/>
                  </a:ext>
                </a:extLst>
              </a:tr>
              <a:tr h="1834328">
                <a:tc>
                  <a:txBody>
                    <a:bodyPr/>
                    <a:lstStyle/>
                    <a:p>
                      <a:r>
                        <a:rPr lang="en-AU" sz="1200" b="1" dirty="0"/>
                        <a:t>Issues: </a:t>
                      </a:r>
                    </a:p>
                    <a:p>
                      <a:endParaRPr lang="en-AU" sz="1200" b="1" dirty="0"/>
                    </a:p>
                    <a:p>
                      <a:endParaRPr lang="en-AU" sz="1200" b="1" dirty="0"/>
                    </a:p>
                    <a:p>
                      <a:endParaRPr lang="en-AU" sz="1200" b="1" dirty="0"/>
                    </a:p>
                    <a:p>
                      <a:endParaRPr lang="en-AU" sz="1200" b="1" dirty="0"/>
                    </a:p>
                  </a:txBody>
                  <a:tcPr/>
                </a:tc>
                <a:tc>
                  <a:txBody>
                    <a:bodyPr/>
                    <a:lstStyle/>
                    <a:p>
                      <a:pPr marL="171450" lvl="0" indent="-171450">
                        <a:buFont typeface="Arial" panose="020B0604020202020204" pitchFamily="34" charset="0"/>
                        <a:buChar char="•"/>
                      </a:pPr>
                      <a:r>
                        <a:rPr lang="en-AU" sz="1000" kern="1200" dirty="0">
                          <a:solidFill>
                            <a:schemeClr val="tx1"/>
                          </a:solidFill>
                          <a:effectLst/>
                          <a:latin typeface="+mn-lt"/>
                          <a:ea typeface="+mn-ea"/>
                          <a:cs typeface="+mn-cs"/>
                        </a:rPr>
                        <a:t>Construction of an admin block / visitor centre (including staff room and toilets)</a:t>
                      </a:r>
                    </a:p>
                    <a:p>
                      <a:pPr marL="171450" lvl="0" indent="-171450">
                        <a:buFont typeface="Arial" panose="020B0604020202020204" pitchFamily="34" charset="0"/>
                        <a:buChar char="•"/>
                      </a:pPr>
                      <a:r>
                        <a:rPr lang="en-AU" sz="1000" kern="1200" dirty="0">
                          <a:solidFill>
                            <a:schemeClr val="tx1"/>
                          </a:solidFill>
                          <a:effectLst/>
                          <a:latin typeface="+mn-lt"/>
                          <a:ea typeface="+mn-ea"/>
                          <a:cs typeface="+mn-cs"/>
                        </a:rPr>
                        <a:t>New kennel block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000" kern="1200" dirty="0">
                          <a:solidFill>
                            <a:schemeClr val="tx1"/>
                          </a:solidFill>
                          <a:effectLst/>
                          <a:latin typeface="+mn-lt"/>
                          <a:ea typeface="+mn-ea"/>
                          <a:cs typeface="+mn-cs"/>
                        </a:rPr>
                        <a:t>Upgrade entry sign</a:t>
                      </a:r>
                    </a:p>
                    <a:p>
                      <a:pPr marL="171450" lvl="0" indent="-171450">
                        <a:buFont typeface="Arial" panose="020B0604020202020204" pitchFamily="34" charset="0"/>
                        <a:buChar char="•"/>
                      </a:pPr>
                      <a:r>
                        <a:rPr lang="en-AU" sz="1000" kern="1200" dirty="0">
                          <a:solidFill>
                            <a:schemeClr val="tx1"/>
                          </a:solidFill>
                          <a:effectLst/>
                          <a:latin typeface="+mn-lt"/>
                          <a:ea typeface="+mn-ea"/>
                          <a:cs typeface="+mn-cs"/>
                        </a:rPr>
                        <a:t>Car park redevelopment</a:t>
                      </a:r>
                    </a:p>
                    <a:p>
                      <a:pPr marL="171450" lvl="0" indent="-171450">
                        <a:buFont typeface="Arial" panose="020B0604020202020204" pitchFamily="34" charset="0"/>
                        <a:buChar char="•"/>
                      </a:pPr>
                      <a:r>
                        <a:rPr lang="en-AU" sz="1000" kern="1200" dirty="0">
                          <a:solidFill>
                            <a:schemeClr val="tx1"/>
                          </a:solidFill>
                          <a:effectLst/>
                          <a:latin typeface="+mn-lt"/>
                          <a:ea typeface="+mn-ea"/>
                          <a:cs typeface="+mn-cs"/>
                        </a:rPr>
                        <a:t>Upgraded boundary fencing </a:t>
                      </a:r>
                    </a:p>
                    <a:p>
                      <a:pPr marL="171450" lvl="0" indent="-171450">
                        <a:buFont typeface="Arial" panose="020B0604020202020204" pitchFamily="34" charset="0"/>
                        <a:buChar char="•"/>
                      </a:pPr>
                      <a:r>
                        <a:rPr lang="en-AU" sz="1000" kern="1200" dirty="0">
                          <a:solidFill>
                            <a:schemeClr val="tx1"/>
                          </a:solidFill>
                          <a:effectLst/>
                          <a:latin typeface="+mn-lt"/>
                          <a:ea typeface="+mn-ea"/>
                          <a:cs typeface="+mn-cs"/>
                        </a:rPr>
                        <a:t>Repair and upgrade to existing kennels (roof, paint, aircon, etc)</a:t>
                      </a:r>
                    </a:p>
                    <a:p>
                      <a:pPr marL="171450" lvl="0" indent="-171450">
                        <a:buFont typeface="Arial" panose="020B0604020202020204" pitchFamily="34" charset="0"/>
                        <a:buChar char="•"/>
                      </a:pPr>
                      <a:r>
                        <a:rPr lang="en-AU" sz="1000" kern="1200" dirty="0">
                          <a:solidFill>
                            <a:schemeClr val="tx1"/>
                          </a:solidFill>
                          <a:effectLst/>
                          <a:latin typeface="+mn-lt"/>
                          <a:ea typeface="+mn-ea"/>
                          <a:cs typeface="+mn-cs"/>
                        </a:rPr>
                        <a:t>Repair and upgrade to cattery (caretaker cat area and the GAP cat area)</a:t>
                      </a:r>
                    </a:p>
                    <a:p>
                      <a:pPr marL="171450" lvl="0" indent="-171450">
                        <a:buFont typeface="Arial" panose="020B0604020202020204" pitchFamily="34" charset="0"/>
                        <a:buChar char="•"/>
                      </a:pPr>
                      <a:r>
                        <a:rPr lang="en-AU" sz="1000" kern="1200" dirty="0">
                          <a:solidFill>
                            <a:schemeClr val="tx1"/>
                          </a:solidFill>
                          <a:effectLst/>
                          <a:latin typeface="+mn-lt"/>
                          <a:ea typeface="+mn-ea"/>
                          <a:cs typeface="+mn-cs"/>
                        </a:rPr>
                        <a:t>Improved facility drainage </a:t>
                      </a:r>
                    </a:p>
                    <a:p>
                      <a:pPr marL="171450" lvl="0" indent="-171450">
                        <a:buFont typeface="Arial" panose="020B0604020202020204" pitchFamily="34" charset="0"/>
                        <a:buChar char="•"/>
                      </a:pPr>
                      <a:r>
                        <a:rPr lang="en-AU" sz="1000" kern="1200" dirty="0">
                          <a:solidFill>
                            <a:schemeClr val="tx1"/>
                          </a:solidFill>
                          <a:effectLst/>
                          <a:latin typeface="+mn-lt"/>
                          <a:ea typeface="+mn-ea"/>
                          <a:cs typeface="+mn-cs"/>
                        </a:rPr>
                        <a:t>Repairs and upgrade of the Caretaker’s house</a:t>
                      </a:r>
                    </a:p>
                    <a:p>
                      <a:pPr marL="0" lvl="0" indent="0">
                        <a:buFont typeface="Arial" panose="020B0604020202020204" pitchFamily="34" charset="0"/>
                        <a:buNone/>
                      </a:pPr>
                      <a:endParaRPr lang="en-AU" sz="1000" kern="1200" dirty="0">
                        <a:solidFill>
                          <a:schemeClr val="tx1"/>
                        </a:solidFill>
                        <a:effectLst/>
                        <a:latin typeface="+mn-lt"/>
                        <a:ea typeface="+mn-ea"/>
                        <a:cs typeface="+mn-cs"/>
                      </a:endParaRPr>
                    </a:p>
                  </a:txBody>
                  <a:tcPr/>
                </a:tc>
                <a:extLst>
                  <a:ext uri="{0D108BD9-81ED-4DB2-BD59-A6C34878D82A}">
                    <a16:rowId xmlns:a16="http://schemas.microsoft.com/office/drawing/2014/main" val="10001"/>
                  </a:ext>
                </a:extLst>
              </a:tr>
              <a:tr h="9842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dirty="0"/>
                        <a:t>Priorities:</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dirty="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dirty="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dirty="0"/>
                    </a:p>
                    <a:p>
                      <a:endParaRPr lang="en-AU" sz="1200" b="1" dirty="0"/>
                    </a:p>
                  </a:txBody>
                  <a:tcPr/>
                </a:tc>
                <a:tc>
                  <a:txBody>
                    <a:bodyPr/>
                    <a:lstStyle/>
                    <a:p>
                      <a:pPr marL="228600" lvl="0" indent="-228600">
                        <a:buFont typeface="+mj-lt"/>
                        <a:buAutoNum type="arabicPeriod"/>
                      </a:pPr>
                      <a:r>
                        <a:rPr lang="en-AU" sz="1000" kern="1200" dirty="0">
                          <a:solidFill>
                            <a:schemeClr val="tx1"/>
                          </a:solidFill>
                          <a:effectLst/>
                          <a:latin typeface="+mn-lt"/>
                          <a:ea typeface="+mn-ea"/>
                          <a:cs typeface="+mn-cs"/>
                        </a:rPr>
                        <a:t>Construction of an admin block / visitor centre (including staff room and toilets) c$0.2m</a:t>
                      </a:r>
                    </a:p>
                    <a:p>
                      <a:pPr marL="228600" lvl="0" indent="-228600">
                        <a:buFont typeface="+mj-lt"/>
                        <a:buAutoNum type="arabicPeriod"/>
                      </a:pPr>
                      <a:r>
                        <a:rPr lang="en-AU" sz="1000" kern="1200" dirty="0">
                          <a:solidFill>
                            <a:schemeClr val="tx1"/>
                          </a:solidFill>
                          <a:effectLst/>
                          <a:latin typeface="+mn-lt"/>
                          <a:ea typeface="+mn-ea"/>
                          <a:cs typeface="+mn-cs"/>
                        </a:rPr>
                        <a:t>New kennel block c$0.1m</a:t>
                      </a:r>
                    </a:p>
                    <a:p>
                      <a:pPr marL="228600" lvl="0" indent="-228600">
                        <a:buFont typeface="+mj-lt"/>
                        <a:buAutoNum type="arabicPeriod"/>
                      </a:pPr>
                      <a:r>
                        <a:rPr lang="en-AU" sz="1000" kern="1200" dirty="0">
                          <a:solidFill>
                            <a:schemeClr val="tx1"/>
                          </a:solidFill>
                          <a:effectLst/>
                          <a:latin typeface="+mn-lt"/>
                          <a:ea typeface="+mn-ea"/>
                          <a:cs typeface="+mn-cs"/>
                        </a:rPr>
                        <a:t>Upgrade carpark c$0.05m</a:t>
                      </a:r>
                    </a:p>
                    <a:p>
                      <a:pPr marL="228600" lvl="0" indent="-228600">
                        <a:buFont typeface="+mj-lt"/>
                        <a:buAutoNum type="arabicPeriod"/>
                      </a:pPr>
                      <a:r>
                        <a:rPr lang="en-AU" sz="1000" kern="1200" dirty="0">
                          <a:solidFill>
                            <a:schemeClr val="tx1"/>
                          </a:solidFill>
                          <a:effectLst/>
                          <a:latin typeface="+mn-lt"/>
                          <a:ea typeface="+mn-ea"/>
                          <a:cs typeface="+mn-cs"/>
                        </a:rPr>
                        <a:t>New (bigger) sign C$0.02m</a:t>
                      </a:r>
                    </a:p>
                  </a:txBody>
                  <a:tcPr/>
                </a:tc>
                <a:extLst>
                  <a:ext uri="{0D108BD9-81ED-4DB2-BD59-A6C34878D82A}">
                    <a16:rowId xmlns:a16="http://schemas.microsoft.com/office/drawing/2014/main" val="10002"/>
                  </a:ext>
                </a:extLst>
              </a:tr>
              <a:tr h="9842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dirty="0"/>
                        <a:t>Rationale/risks:</a:t>
                      </a:r>
                    </a:p>
                    <a:p>
                      <a:endParaRPr lang="en-AU" sz="1200" b="1" dirty="0"/>
                    </a:p>
                    <a:p>
                      <a:endParaRPr lang="en-AU" sz="1200" b="1" dirty="0"/>
                    </a:p>
                    <a:p>
                      <a:endParaRPr lang="en-AU" sz="1200" b="1" dirty="0"/>
                    </a:p>
                    <a:p>
                      <a:endParaRPr lang="en-AU" sz="1200" b="1" dirty="0"/>
                    </a:p>
                  </a:txBody>
                  <a:tcPr/>
                </a:tc>
                <a:tc>
                  <a:txBody>
                    <a:bodyPr/>
                    <a:lstStyle/>
                    <a:p>
                      <a:pPr marL="171450" indent="-171450">
                        <a:buFont typeface="Arial" panose="020B0604020202020204" pitchFamily="34" charset="0"/>
                        <a:buChar char="•"/>
                      </a:pPr>
                      <a:r>
                        <a:rPr lang="en-AU" sz="1000" baseline="0" dirty="0"/>
                        <a:t>Requirement to rehome as many greyhounds  as facility capacity permits</a:t>
                      </a:r>
                    </a:p>
                    <a:p>
                      <a:pPr marL="171450" indent="-171450">
                        <a:buFont typeface="Arial" panose="020B0604020202020204" pitchFamily="34" charset="0"/>
                        <a:buChar char="•"/>
                      </a:pPr>
                      <a:r>
                        <a:rPr lang="en-AU" sz="1000" baseline="0" dirty="0"/>
                        <a:t>To provide a safe &amp; amicable working environment for employees</a:t>
                      </a:r>
                    </a:p>
                    <a:p>
                      <a:pPr marL="171450" indent="-171450">
                        <a:buFont typeface="Arial" panose="020B0604020202020204" pitchFamily="34" charset="0"/>
                        <a:buChar char="•"/>
                      </a:pPr>
                      <a:r>
                        <a:rPr lang="en-AU" sz="1000" baseline="0" dirty="0"/>
                        <a:t>To provide a positive experience for the general public</a:t>
                      </a:r>
                    </a:p>
                  </a:txBody>
                  <a:tcPr/>
                </a:tc>
                <a:extLst>
                  <a:ext uri="{0D108BD9-81ED-4DB2-BD59-A6C34878D82A}">
                    <a16:rowId xmlns:a16="http://schemas.microsoft.com/office/drawing/2014/main" val="10003"/>
                  </a:ext>
                </a:extLst>
              </a:tr>
              <a:tr h="8053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dirty="0"/>
                        <a:t>Considerations: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dirty="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dirty="0"/>
                    </a:p>
                    <a:p>
                      <a:endParaRPr lang="en-AU" sz="1200" b="1" dirty="0"/>
                    </a:p>
                  </a:txBody>
                  <a:tcPr/>
                </a:tc>
                <a:tc>
                  <a:txBody>
                    <a:bodyPr/>
                    <a:lstStyle/>
                    <a:p>
                      <a:pPr marL="171450" indent="-171450">
                        <a:buFont typeface="Arial" panose="020B0604020202020204" pitchFamily="34" charset="0"/>
                        <a:buChar char="•"/>
                      </a:pPr>
                      <a:r>
                        <a:rPr lang="en-AU" sz="1000" dirty="0"/>
                        <a:t>Timing of upgrades</a:t>
                      </a:r>
                    </a:p>
                    <a:p>
                      <a:pPr marL="171450" indent="-171450">
                        <a:buFont typeface="Arial" panose="020B0604020202020204" pitchFamily="34" charset="0"/>
                        <a:buChar char="•"/>
                      </a:pPr>
                      <a:r>
                        <a:rPr lang="en-AU" sz="1000" dirty="0"/>
                        <a:t>Capital budget allocation</a:t>
                      </a:r>
                    </a:p>
                    <a:p>
                      <a:pPr marL="171450" indent="-171450">
                        <a:buFont typeface="Arial" panose="020B0604020202020204" pitchFamily="34" charset="0"/>
                        <a:buChar char="•"/>
                      </a:pPr>
                      <a:r>
                        <a:rPr lang="en-AU" sz="1000" dirty="0"/>
                        <a:t>Government/Local Council approval process</a:t>
                      </a:r>
                    </a:p>
                  </a:txBody>
                  <a:tcPr/>
                </a:tc>
                <a:extLst>
                  <a:ext uri="{0D108BD9-81ED-4DB2-BD59-A6C34878D82A}">
                    <a16:rowId xmlns:a16="http://schemas.microsoft.com/office/drawing/2014/main" val="10004"/>
                  </a:ext>
                </a:extLst>
              </a:tr>
            </a:tbl>
          </a:graphicData>
        </a:graphic>
      </p:graphicFrame>
      <p:sp>
        <p:nvSpPr>
          <p:cNvPr id="2" name="TextBox 1"/>
          <p:cNvSpPr txBox="1"/>
          <p:nvPr/>
        </p:nvSpPr>
        <p:spPr>
          <a:xfrm>
            <a:off x="5257800" y="548680"/>
            <a:ext cx="3603934" cy="5355312"/>
          </a:xfrm>
          <a:prstGeom prst="rect">
            <a:avLst/>
          </a:prstGeom>
          <a:noFill/>
          <a:ln w="28575">
            <a:solidFill>
              <a:schemeClr val="accent1">
                <a:shade val="50000"/>
              </a:schemeClr>
            </a:solidFill>
          </a:ln>
        </p:spPr>
        <p:txBody>
          <a:bodyPr wrap="square" rtlCol="0">
            <a:spAutoFit/>
          </a:bodyPr>
          <a:lstStyle/>
          <a:p>
            <a:pPr>
              <a:spcAft>
                <a:spcPts val="600"/>
              </a:spcAft>
            </a:pPr>
            <a:r>
              <a:rPr lang="en-AU" sz="1100" dirty="0"/>
              <a:t> 		</a:t>
            </a:r>
          </a:p>
          <a:p>
            <a:pPr>
              <a:spcAft>
                <a:spcPts val="600"/>
              </a:spcAft>
            </a:pPr>
            <a:endParaRPr lang="en-AU" sz="1100" dirty="0"/>
          </a:p>
          <a:p>
            <a:pPr>
              <a:spcAft>
                <a:spcPts val="600"/>
              </a:spcAft>
            </a:pPr>
            <a:endParaRPr lang="en-AU" sz="1100" dirty="0"/>
          </a:p>
          <a:p>
            <a:pPr>
              <a:spcAft>
                <a:spcPts val="600"/>
              </a:spcAft>
            </a:pPr>
            <a:r>
              <a:rPr lang="en-AU" sz="1100" b="1" dirty="0"/>
              <a:t>Have you got any comments or suggestions regarding this facility? </a:t>
            </a:r>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dirty="0"/>
          </a:p>
          <a:p>
            <a:pPr>
              <a:spcAft>
                <a:spcPts val="600"/>
              </a:spcAft>
            </a:pPr>
            <a:endParaRPr lang="en-AU" sz="1100" dirty="0"/>
          </a:p>
          <a:p>
            <a:pPr>
              <a:spcAft>
                <a:spcPts val="600"/>
              </a:spcAft>
            </a:pPr>
            <a:endParaRPr lang="en-AU" sz="1100" dirty="0"/>
          </a:p>
          <a:p>
            <a:pPr>
              <a:spcAft>
                <a:spcPts val="600"/>
              </a:spcAft>
            </a:pPr>
            <a:endParaRPr lang="en-AU" sz="1100" dirty="0"/>
          </a:p>
          <a:p>
            <a:pPr>
              <a:spcAft>
                <a:spcPts val="600"/>
              </a:spcAft>
            </a:pPr>
            <a:endParaRPr lang="en-AU" sz="1100" dirty="0"/>
          </a:p>
        </p:txBody>
      </p:sp>
      <p:pic>
        <p:nvPicPr>
          <p:cNvPr id="8" name="Picture 7" descr="ShapeYourFutureGraphic.jpg"/>
          <p:cNvPicPr>
            <a:picLocks noChangeAspect="1"/>
          </p:cNvPicPr>
          <p:nvPr/>
        </p:nvPicPr>
        <p:blipFill>
          <a:blip r:embed="rId3"/>
          <a:stretch>
            <a:fillRect/>
          </a:stretch>
        </p:blipFill>
        <p:spPr>
          <a:xfrm>
            <a:off x="5364088" y="609600"/>
            <a:ext cx="2438401" cy="509030"/>
          </a:xfrm>
          <a:prstGeom prst="rect">
            <a:avLst/>
          </a:prstGeom>
        </p:spPr>
      </p:pic>
      <p:grpSp>
        <p:nvGrpSpPr>
          <p:cNvPr id="10" name="Group 9">
            <a:extLst>
              <a:ext uri="{FF2B5EF4-FFF2-40B4-BE49-F238E27FC236}">
                <a16:creationId xmlns:a16="http://schemas.microsoft.com/office/drawing/2014/main" id="{1995438D-FC20-4BDB-B8C3-A44678317CA9}"/>
              </a:ext>
            </a:extLst>
          </p:cNvPr>
          <p:cNvGrpSpPr/>
          <p:nvPr/>
        </p:nvGrpSpPr>
        <p:grpSpPr>
          <a:xfrm>
            <a:off x="7315074" y="6309320"/>
            <a:ext cx="1243522" cy="455022"/>
            <a:chOff x="7315074" y="6309320"/>
            <a:chExt cx="1243522" cy="455022"/>
          </a:xfrm>
        </p:grpSpPr>
        <p:pic>
          <p:nvPicPr>
            <p:cNvPr id="11" name="Picture 10">
              <a:extLst>
                <a:ext uri="{FF2B5EF4-FFF2-40B4-BE49-F238E27FC236}">
                  <a16:creationId xmlns:a16="http://schemas.microsoft.com/office/drawing/2014/main" id="{73972DCB-988E-40E7-A6A5-8EE17E8ED7E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15074" y="6318661"/>
              <a:ext cx="496552" cy="437141"/>
            </a:xfrm>
            <a:prstGeom prst="rect">
              <a:avLst/>
            </a:prstGeom>
            <a:ln>
              <a:noFill/>
            </a:ln>
            <a:effectLst>
              <a:outerShdw blurRad="190500" algn="tl" rotWithShape="0">
                <a:srgbClr val="000000">
                  <a:alpha val="70000"/>
                </a:srgbClr>
              </a:outerShdw>
            </a:effectLst>
          </p:spPr>
        </p:pic>
        <p:pic>
          <p:nvPicPr>
            <p:cNvPr id="12" name="Picture 11">
              <a:extLst>
                <a:ext uri="{FF2B5EF4-FFF2-40B4-BE49-F238E27FC236}">
                  <a16:creationId xmlns:a16="http://schemas.microsoft.com/office/drawing/2014/main" id="{5D730B1E-0EEA-4343-8F4F-1F0D30B127C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99842" y="6309320"/>
              <a:ext cx="485393" cy="455022"/>
            </a:xfrm>
            <a:prstGeom prst="rect">
              <a:avLst/>
            </a:prstGeom>
            <a:ln>
              <a:noFill/>
            </a:ln>
            <a:effectLst>
              <a:outerShdw blurRad="190500" algn="tl" rotWithShape="0">
                <a:srgbClr val="000000">
                  <a:alpha val="70000"/>
                </a:srgbClr>
              </a:outerShdw>
            </a:effectLst>
          </p:spPr>
        </p:pic>
        <p:pic>
          <p:nvPicPr>
            <p:cNvPr id="13" name="Picture 12">
              <a:extLst>
                <a:ext uri="{FF2B5EF4-FFF2-40B4-BE49-F238E27FC236}">
                  <a16:creationId xmlns:a16="http://schemas.microsoft.com/office/drawing/2014/main" id="{938A2701-4AD4-4AD7-8588-562A7E5E3F8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62953" y="6318661"/>
              <a:ext cx="495643" cy="436340"/>
            </a:xfrm>
            <a:prstGeom prst="rect">
              <a:avLst/>
            </a:prstGeom>
            <a:ln>
              <a:noFill/>
            </a:ln>
            <a:effectLst>
              <a:outerShdw blurRad="190500" algn="tl" rotWithShape="0">
                <a:srgbClr val="000000">
                  <a:alpha val="70000"/>
                </a:srgbClr>
              </a:outerShdw>
            </a:effectLst>
          </p:spPr>
        </p:pic>
      </p:grpSp>
      <p:sp>
        <p:nvSpPr>
          <p:cNvPr id="14" name="Slide Number Placeholder 4">
            <a:extLst>
              <a:ext uri="{FF2B5EF4-FFF2-40B4-BE49-F238E27FC236}">
                <a16:creationId xmlns:a16="http://schemas.microsoft.com/office/drawing/2014/main" id="{B571A49C-B072-4672-9093-544C2615E6EC}"/>
              </a:ext>
            </a:extLst>
          </p:cNvPr>
          <p:cNvSpPr>
            <a:spLocks noGrp="1"/>
          </p:cNvSpPr>
          <p:nvPr>
            <p:ph type="sldNum" sz="quarter" idx="12"/>
          </p:nvPr>
        </p:nvSpPr>
        <p:spPr>
          <a:xfrm>
            <a:off x="8569280" y="6344443"/>
            <a:ext cx="401303" cy="365125"/>
          </a:xfrm>
        </p:spPr>
        <p:txBody>
          <a:bodyPr/>
          <a:lstStyle/>
          <a:p>
            <a:fld id="{62FF4398-4F8B-4D0E-B784-CC04C776DBE1}" type="slidenum">
              <a:rPr lang="en-US" sz="900" smtClean="0">
                <a:solidFill>
                  <a:prstClr val="black">
                    <a:tint val="75000"/>
                  </a:prstClr>
                </a:solidFill>
              </a:rPr>
              <a:t>22</a:t>
            </a:fld>
            <a:endParaRPr lang="en-US" sz="900" dirty="0">
              <a:solidFill>
                <a:prstClr val="black">
                  <a:tint val="75000"/>
                </a:prstClr>
              </a:solidFill>
            </a:endParaRPr>
          </a:p>
        </p:txBody>
      </p:sp>
    </p:spTree>
    <p:extLst>
      <p:ext uri="{BB962C8B-B14F-4D97-AF65-F5344CB8AC3E}">
        <p14:creationId xmlns:p14="http://schemas.microsoft.com/office/powerpoint/2010/main" val="2891017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5096" y="1635468"/>
            <a:ext cx="8791400" cy="276999"/>
          </a:xfrm>
          <a:prstGeom prst="rect">
            <a:avLst/>
          </a:prstGeom>
        </p:spPr>
        <p:txBody>
          <a:bodyPr wrap="square">
            <a:spAutoFit/>
          </a:bodyPr>
          <a:lstStyle/>
          <a:p>
            <a:pPr algn="just">
              <a:defRPr/>
            </a:pPr>
            <a:r>
              <a:rPr lang="en-AU" sz="1200" dirty="0">
                <a:latin typeface="Franklin Gothic Book" panose="020B0503020102020204" pitchFamily="34" charset="0"/>
              </a:rPr>
              <a:t>  </a:t>
            </a:r>
          </a:p>
        </p:txBody>
      </p:sp>
      <p:sp>
        <p:nvSpPr>
          <p:cNvPr id="6" name="TextBox 5"/>
          <p:cNvSpPr txBox="1"/>
          <p:nvPr/>
        </p:nvSpPr>
        <p:spPr>
          <a:xfrm>
            <a:off x="1403648" y="1266136"/>
            <a:ext cx="184731" cy="369332"/>
          </a:xfrm>
          <a:prstGeom prst="rect">
            <a:avLst/>
          </a:prstGeom>
          <a:noFill/>
        </p:spPr>
        <p:txBody>
          <a:bodyPr wrap="none" rtlCol="0">
            <a:spAutoFit/>
          </a:bodyPr>
          <a:lstStyle/>
          <a:p>
            <a:endParaRPr lang="en-AU" dirty="0"/>
          </a:p>
        </p:txBody>
      </p:sp>
      <p:graphicFrame>
        <p:nvGraphicFramePr>
          <p:cNvPr id="22" name="Table 21"/>
          <p:cNvGraphicFramePr>
            <a:graphicFrameLocks noGrp="1"/>
          </p:cNvGraphicFramePr>
          <p:nvPr>
            <p:extLst>
              <p:ext uri="{D42A27DB-BD31-4B8C-83A1-F6EECF244321}">
                <p14:modId xmlns:p14="http://schemas.microsoft.com/office/powerpoint/2010/main" val="3200760103"/>
              </p:ext>
            </p:extLst>
          </p:nvPr>
        </p:nvGraphicFramePr>
        <p:xfrm>
          <a:off x="387152" y="548680"/>
          <a:ext cx="4472880" cy="5131496"/>
        </p:xfrm>
        <a:graphic>
          <a:graphicData uri="http://schemas.openxmlformats.org/drawingml/2006/table">
            <a:tbl>
              <a:tblPr firstRow="1" bandRow="1">
                <a:tableStyleId>{5940675A-B579-460E-94D1-54222C63F5DA}</a:tableStyleId>
              </a:tblPr>
              <a:tblGrid>
                <a:gridCol w="1357837">
                  <a:extLst>
                    <a:ext uri="{9D8B030D-6E8A-4147-A177-3AD203B41FA5}">
                      <a16:colId xmlns:a16="http://schemas.microsoft.com/office/drawing/2014/main" val="20000"/>
                    </a:ext>
                  </a:extLst>
                </a:gridCol>
                <a:gridCol w="3115043">
                  <a:extLst>
                    <a:ext uri="{9D8B030D-6E8A-4147-A177-3AD203B41FA5}">
                      <a16:colId xmlns:a16="http://schemas.microsoft.com/office/drawing/2014/main" val="20001"/>
                    </a:ext>
                  </a:extLst>
                </a:gridCol>
              </a:tblGrid>
              <a:tr h="432048">
                <a:tc gridSpan="2">
                  <a:txBody>
                    <a:bodyPr/>
                    <a:lstStyle/>
                    <a:p>
                      <a:r>
                        <a:rPr lang="en-AU" b="1" baseline="0" dirty="0">
                          <a:solidFill>
                            <a:srgbClr val="506C70"/>
                          </a:solidFill>
                        </a:rPr>
                        <a:t>North West Tracks Project</a:t>
                      </a:r>
                      <a:endParaRPr lang="en-AU" b="1" dirty="0">
                        <a:solidFill>
                          <a:srgbClr val="506C70"/>
                        </a:solidFill>
                      </a:endParaRPr>
                    </a:p>
                  </a:txBody>
                  <a:tcPr/>
                </a:tc>
                <a:tc hMerge="1">
                  <a:txBody>
                    <a:bodyPr/>
                    <a:lstStyle/>
                    <a:p>
                      <a:endParaRPr lang="en-AU" dirty="0"/>
                    </a:p>
                  </a:txBody>
                  <a:tcPr/>
                </a:tc>
                <a:extLst>
                  <a:ext uri="{0D108BD9-81ED-4DB2-BD59-A6C34878D82A}">
                    <a16:rowId xmlns:a16="http://schemas.microsoft.com/office/drawing/2014/main" val="10000"/>
                  </a:ext>
                </a:extLst>
              </a:tr>
              <a:tr h="1834328">
                <a:tc>
                  <a:txBody>
                    <a:bodyPr/>
                    <a:lstStyle/>
                    <a:p>
                      <a:r>
                        <a:rPr lang="en-AU" sz="1200" b="1" dirty="0"/>
                        <a:t>Issues: </a:t>
                      </a:r>
                    </a:p>
                    <a:p>
                      <a:endParaRPr lang="en-AU" sz="1200" b="1" dirty="0"/>
                    </a:p>
                    <a:p>
                      <a:endParaRPr lang="en-AU" sz="1200" b="1" dirty="0"/>
                    </a:p>
                    <a:p>
                      <a:endParaRPr lang="en-AU" sz="1200" b="1" dirty="0"/>
                    </a:p>
                    <a:p>
                      <a:endParaRPr lang="en-AU" sz="1200" b="1" dirty="0"/>
                    </a:p>
                  </a:txBody>
                  <a:tcPr/>
                </a:tc>
                <a:tc>
                  <a:txBody>
                    <a:bodyPr/>
                    <a:lstStyle/>
                    <a:p>
                      <a:pPr marL="171450" lvl="0" indent="-171450">
                        <a:buFont typeface="Arial" panose="020B0604020202020204" pitchFamily="34" charset="0"/>
                        <a:buChar char="•"/>
                      </a:pPr>
                      <a:r>
                        <a:rPr lang="en-AU" sz="1000" kern="1200" dirty="0">
                          <a:solidFill>
                            <a:schemeClr val="tx1"/>
                          </a:solidFill>
                          <a:effectLst/>
                          <a:latin typeface="+mn-lt"/>
                          <a:ea typeface="+mn-ea"/>
                          <a:cs typeface="+mn-cs"/>
                        </a:rPr>
                        <a:t>Replacement of Devonport Showgrounds Harness and Greyhound tracks with a new facility</a:t>
                      </a:r>
                    </a:p>
                    <a:p>
                      <a:pPr marL="171450" lvl="0" indent="-171450">
                        <a:buFont typeface="Arial" panose="020B0604020202020204" pitchFamily="34" charset="0"/>
                        <a:buChar char="•"/>
                      </a:pPr>
                      <a:r>
                        <a:rPr lang="en-AU" sz="1000" kern="1200" dirty="0">
                          <a:solidFill>
                            <a:schemeClr val="tx1"/>
                          </a:solidFill>
                          <a:effectLst/>
                          <a:latin typeface="+mn-lt"/>
                          <a:ea typeface="+mn-ea"/>
                          <a:cs typeface="+mn-cs"/>
                        </a:rPr>
                        <a:t>Determining the most cost effective outcome while considering the redevelopment of Spreyton v’s a new greenfield site</a:t>
                      </a:r>
                    </a:p>
                    <a:p>
                      <a:pPr marL="171450" lvl="0" indent="-171450">
                        <a:buFont typeface="Arial" panose="020B0604020202020204" pitchFamily="34" charset="0"/>
                        <a:buChar char="•"/>
                      </a:pPr>
                      <a:r>
                        <a:rPr lang="en-AU" sz="1000" kern="1200" dirty="0">
                          <a:solidFill>
                            <a:schemeClr val="tx1"/>
                          </a:solidFill>
                          <a:effectLst/>
                          <a:latin typeface="+mn-lt"/>
                          <a:ea typeface="+mn-ea"/>
                          <a:cs typeface="+mn-cs"/>
                        </a:rPr>
                        <a:t>Operational considerations of all three codes at Spreyton v’s a new greenfield site</a:t>
                      </a:r>
                    </a:p>
                    <a:p>
                      <a:pPr marL="0" lvl="0" indent="0">
                        <a:buFont typeface="Arial" panose="020B0604020202020204" pitchFamily="34" charset="0"/>
                        <a:buNone/>
                      </a:pPr>
                      <a:endParaRPr lang="en-AU" sz="1000" kern="1200" dirty="0">
                        <a:solidFill>
                          <a:schemeClr val="tx1"/>
                        </a:solidFill>
                        <a:effectLst/>
                        <a:latin typeface="+mn-lt"/>
                        <a:ea typeface="+mn-ea"/>
                        <a:cs typeface="+mn-cs"/>
                      </a:endParaRPr>
                    </a:p>
                  </a:txBody>
                  <a:tcPr/>
                </a:tc>
                <a:extLst>
                  <a:ext uri="{0D108BD9-81ED-4DB2-BD59-A6C34878D82A}">
                    <a16:rowId xmlns:a16="http://schemas.microsoft.com/office/drawing/2014/main" val="10001"/>
                  </a:ext>
                </a:extLst>
              </a:tr>
              <a:tr h="9842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dirty="0"/>
                        <a:t>Priorities:</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dirty="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dirty="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dirty="0"/>
                    </a:p>
                    <a:p>
                      <a:endParaRPr lang="en-AU" sz="1200" b="1" dirty="0"/>
                    </a:p>
                  </a:txBody>
                  <a:tcPr/>
                </a:tc>
                <a:tc>
                  <a:txBody>
                    <a:bodyPr/>
                    <a:lstStyle/>
                    <a:p>
                      <a:pPr marL="228600" lvl="0" indent="-228600">
                        <a:buFont typeface="+mj-lt"/>
                        <a:buAutoNum type="arabicPeriod"/>
                      </a:pPr>
                      <a:r>
                        <a:rPr lang="en-AU" sz="1000" kern="1200" dirty="0">
                          <a:solidFill>
                            <a:schemeClr val="tx1"/>
                          </a:solidFill>
                          <a:effectLst/>
                          <a:latin typeface="+mn-lt"/>
                          <a:ea typeface="+mn-ea"/>
                          <a:cs typeface="+mn-cs"/>
                        </a:rPr>
                        <a:t>Construction of a facility c$12m - $15m</a:t>
                      </a:r>
                    </a:p>
                    <a:p>
                      <a:pPr marL="228600" lvl="0" indent="-228600">
                        <a:buFont typeface="+mj-lt"/>
                        <a:buAutoNum type="arabicPeriod"/>
                      </a:pPr>
                      <a:r>
                        <a:rPr lang="en-AU" sz="1000" kern="1200" dirty="0">
                          <a:solidFill>
                            <a:schemeClr val="tx1"/>
                          </a:solidFill>
                          <a:effectLst/>
                          <a:latin typeface="+mn-lt"/>
                          <a:ea typeface="+mn-ea"/>
                          <a:cs typeface="+mn-cs"/>
                        </a:rPr>
                        <a:t>To identify a site as soon as possible</a:t>
                      </a:r>
                    </a:p>
                    <a:p>
                      <a:pPr marL="228600" lvl="0" indent="-228600">
                        <a:buFont typeface="+mj-lt"/>
                        <a:buAutoNum type="arabicPeriod"/>
                      </a:pPr>
                      <a:r>
                        <a:rPr lang="en-AU" sz="1000" kern="1200" dirty="0">
                          <a:solidFill>
                            <a:schemeClr val="tx1"/>
                          </a:solidFill>
                          <a:effectLst/>
                          <a:latin typeface="+mn-lt"/>
                          <a:ea typeface="+mn-ea"/>
                          <a:cs typeface="+mn-cs"/>
                        </a:rPr>
                        <a:t>To settle on track designs acceptable to both racing codes</a:t>
                      </a:r>
                    </a:p>
                  </a:txBody>
                  <a:tcPr/>
                </a:tc>
                <a:extLst>
                  <a:ext uri="{0D108BD9-81ED-4DB2-BD59-A6C34878D82A}">
                    <a16:rowId xmlns:a16="http://schemas.microsoft.com/office/drawing/2014/main" val="10002"/>
                  </a:ext>
                </a:extLst>
              </a:tr>
              <a:tr h="9842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dirty="0"/>
                        <a:t>Rationale/risks:</a:t>
                      </a:r>
                    </a:p>
                    <a:p>
                      <a:endParaRPr lang="en-AU" sz="1200" b="1" dirty="0"/>
                    </a:p>
                    <a:p>
                      <a:endParaRPr lang="en-AU" sz="1200" b="1" dirty="0"/>
                    </a:p>
                    <a:p>
                      <a:endParaRPr lang="en-AU" sz="1200" b="1" dirty="0"/>
                    </a:p>
                    <a:p>
                      <a:endParaRPr lang="en-AU" sz="1200" b="1" dirty="0"/>
                    </a:p>
                  </a:txBody>
                  <a:tcPr/>
                </a:tc>
                <a:tc>
                  <a:txBody>
                    <a:bodyPr/>
                    <a:lstStyle/>
                    <a:p>
                      <a:pPr marL="171450" indent="-171450">
                        <a:buFont typeface="Arial" panose="020B0604020202020204" pitchFamily="34" charset="0"/>
                        <a:buChar char="•"/>
                      </a:pPr>
                      <a:r>
                        <a:rPr lang="en-AU" sz="1000" baseline="0" dirty="0"/>
                        <a:t>Continued support of racing on North West Coast</a:t>
                      </a:r>
                    </a:p>
                    <a:p>
                      <a:pPr marL="171450" indent="-171450">
                        <a:buFont typeface="Arial" panose="020B0604020202020204" pitchFamily="34" charset="0"/>
                        <a:buChar char="•"/>
                      </a:pPr>
                      <a:r>
                        <a:rPr lang="en-AU" sz="1000" baseline="0" dirty="0"/>
                        <a:t>Increase training opportunities on North West Coast</a:t>
                      </a:r>
                    </a:p>
                    <a:p>
                      <a:pPr marL="171450" indent="-171450">
                        <a:buFont typeface="Arial" panose="020B0604020202020204" pitchFamily="34" charset="0"/>
                        <a:buChar char="•"/>
                      </a:pPr>
                      <a:r>
                        <a:rPr lang="en-AU" sz="1000" baseline="0" dirty="0"/>
                        <a:t>Deliver greyhound night racing opportunity</a:t>
                      </a:r>
                    </a:p>
                  </a:txBody>
                  <a:tcPr/>
                </a:tc>
                <a:extLst>
                  <a:ext uri="{0D108BD9-81ED-4DB2-BD59-A6C34878D82A}">
                    <a16:rowId xmlns:a16="http://schemas.microsoft.com/office/drawing/2014/main" val="10003"/>
                  </a:ext>
                </a:extLst>
              </a:tr>
              <a:tr h="8053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dirty="0"/>
                        <a:t>Considerations: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dirty="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dirty="0"/>
                    </a:p>
                    <a:p>
                      <a:endParaRPr lang="en-AU" sz="1200" b="1" dirty="0"/>
                    </a:p>
                  </a:txBody>
                  <a:tcPr/>
                </a:tc>
                <a:tc>
                  <a:txBody>
                    <a:bodyPr/>
                    <a:lstStyle/>
                    <a:p>
                      <a:pPr marL="171450" indent="-171450">
                        <a:buFont typeface="Arial" panose="020B0604020202020204" pitchFamily="34" charset="0"/>
                        <a:buChar char="•"/>
                      </a:pPr>
                      <a:r>
                        <a:rPr lang="en-AU" sz="1000" dirty="0"/>
                        <a:t>Location</a:t>
                      </a:r>
                    </a:p>
                    <a:p>
                      <a:pPr marL="171450" indent="-171450">
                        <a:buFont typeface="Arial" panose="020B0604020202020204" pitchFamily="34" charset="0"/>
                        <a:buChar char="•"/>
                      </a:pPr>
                      <a:r>
                        <a:rPr lang="en-AU" sz="1000" dirty="0"/>
                        <a:t>Government/Local Council planning approval process</a:t>
                      </a:r>
                    </a:p>
                    <a:p>
                      <a:pPr marL="171450" indent="-171450">
                        <a:buFont typeface="Arial" panose="020B0604020202020204" pitchFamily="34" charset="0"/>
                        <a:buChar char="•"/>
                      </a:pPr>
                      <a:r>
                        <a:rPr lang="en-AU" sz="1000" dirty="0"/>
                        <a:t>Engagement of industry experts throughout the development process</a:t>
                      </a:r>
                    </a:p>
                    <a:p>
                      <a:pPr marL="171450" indent="-171450">
                        <a:buFont typeface="Arial" panose="020B0604020202020204" pitchFamily="34" charset="0"/>
                        <a:buChar char="•"/>
                      </a:pPr>
                      <a:r>
                        <a:rPr lang="en-AU" sz="1000" dirty="0"/>
                        <a:t>Further industry consultation</a:t>
                      </a:r>
                    </a:p>
                  </a:txBody>
                  <a:tcPr/>
                </a:tc>
                <a:extLst>
                  <a:ext uri="{0D108BD9-81ED-4DB2-BD59-A6C34878D82A}">
                    <a16:rowId xmlns:a16="http://schemas.microsoft.com/office/drawing/2014/main" val="10004"/>
                  </a:ext>
                </a:extLst>
              </a:tr>
            </a:tbl>
          </a:graphicData>
        </a:graphic>
      </p:graphicFrame>
      <p:sp>
        <p:nvSpPr>
          <p:cNvPr id="2" name="TextBox 1"/>
          <p:cNvSpPr txBox="1"/>
          <p:nvPr/>
        </p:nvSpPr>
        <p:spPr>
          <a:xfrm>
            <a:off x="5257800" y="548680"/>
            <a:ext cx="3603934" cy="5355312"/>
          </a:xfrm>
          <a:prstGeom prst="rect">
            <a:avLst/>
          </a:prstGeom>
          <a:noFill/>
          <a:ln w="28575">
            <a:solidFill>
              <a:schemeClr val="accent1">
                <a:shade val="50000"/>
              </a:schemeClr>
            </a:solidFill>
          </a:ln>
        </p:spPr>
        <p:txBody>
          <a:bodyPr wrap="square" rtlCol="0">
            <a:spAutoFit/>
          </a:bodyPr>
          <a:lstStyle/>
          <a:p>
            <a:pPr>
              <a:spcAft>
                <a:spcPts val="600"/>
              </a:spcAft>
            </a:pPr>
            <a:r>
              <a:rPr lang="en-AU" sz="1100" dirty="0"/>
              <a:t> 		</a:t>
            </a:r>
          </a:p>
          <a:p>
            <a:pPr>
              <a:spcAft>
                <a:spcPts val="600"/>
              </a:spcAft>
            </a:pPr>
            <a:endParaRPr lang="en-AU" sz="1100" dirty="0"/>
          </a:p>
          <a:p>
            <a:pPr>
              <a:spcAft>
                <a:spcPts val="600"/>
              </a:spcAft>
            </a:pPr>
            <a:endParaRPr lang="en-AU" sz="1100" dirty="0"/>
          </a:p>
          <a:p>
            <a:pPr>
              <a:spcAft>
                <a:spcPts val="600"/>
              </a:spcAft>
            </a:pPr>
            <a:r>
              <a:rPr lang="en-AU" sz="1100" b="1" dirty="0"/>
              <a:t>Have you got any comments or suggestions regarding this facility? </a:t>
            </a:r>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dirty="0"/>
          </a:p>
          <a:p>
            <a:pPr>
              <a:spcAft>
                <a:spcPts val="600"/>
              </a:spcAft>
            </a:pPr>
            <a:endParaRPr lang="en-AU" sz="1100" dirty="0"/>
          </a:p>
          <a:p>
            <a:pPr>
              <a:spcAft>
                <a:spcPts val="600"/>
              </a:spcAft>
            </a:pPr>
            <a:endParaRPr lang="en-AU" sz="1100" dirty="0"/>
          </a:p>
          <a:p>
            <a:pPr>
              <a:spcAft>
                <a:spcPts val="600"/>
              </a:spcAft>
            </a:pPr>
            <a:endParaRPr lang="en-AU" sz="1100" dirty="0"/>
          </a:p>
          <a:p>
            <a:pPr>
              <a:spcAft>
                <a:spcPts val="600"/>
              </a:spcAft>
            </a:pPr>
            <a:endParaRPr lang="en-AU" sz="1100" dirty="0"/>
          </a:p>
        </p:txBody>
      </p:sp>
      <p:pic>
        <p:nvPicPr>
          <p:cNvPr id="8" name="Picture 7" descr="ShapeYourFutureGraphic.jpg"/>
          <p:cNvPicPr>
            <a:picLocks noChangeAspect="1"/>
          </p:cNvPicPr>
          <p:nvPr/>
        </p:nvPicPr>
        <p:blipFill>
          <a:blip r:embed="rId3"/>
          <a:stretch>
            <a:fillRect/>
          </a:stretch>
        </p:blipFill>
        <p:spPr>
          <a:xfrm>
            <a:off x="5364088" y="609600"/>
            <a:ext cx="2438401" cy="509030"/>
          </a:xfrm>
          <a:prstGeom prst="rect">
            <a:avLst/>
          </a:prstGeom>
        </p:spPr>
      </p:pic>
      <p:grpSp>
        <p:nvGrpSpPr>
          <p:cNvPr id="10" name="Group 9">
            <a:extLst>
              <a:ext uri="{FF2B5EF4-FFF2-40B4-BE49-F238E27FC236}">
                <a16:creationId xmlns:a16="http://schemas.microsoft.com/office/drawing/2014/main" id="{1995438D-FC20-4BDB-B8C3-A44678317CA9}"/>
              </a:ext>
            </a:extLst>
          </p:cNvPr>
          <p:cNvGrpSpPr/>
          <p:nvPr/>
        </p:nvGrpSpPr>
        <p:grpSpPr>
          <a:xfrm>
            <a:off x="7315074" y="6309320"/>
            <a:ext cx="1243522" cy="455022"/>
            <a:chOff x="7315074" y="6309320"/>
            <a:chExt cx="1243522" cy="455022"/>
          </a:xfrm>
        </p:grpSpPr>
        <p:pic>
          <p:nvPicPr>
            <p:cNvPr id="11" name="Picture 10">
              <a:extLst>
                <a:ext uri="{FF2B5EF4-FFF2-40B4-BE49-F238E27FC236}">
                  <a16:creationId xmlns:a16="http://schemas.microsoft.com/office/drawing/2014/main" id="{73972DCB-988E-40E7-A6A5-8EE17E8ED7E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15074" y="6318661"/>
              <a:ext cx="496552" cy="437141"/>
            </a:xfrm>
            <a:prstGeom prst="rect">
              <a:avLst/>
            </a:prstGeom>
            <a:ln>
              <a:noFill/>
            </a:ln>
            <a:effectLst>
              <a:outerShdw blurRad="190500" algn="tl" rotWithShape="0">
                <a:srgbClr val="000000">
                  <a:alpha val="70000"/>
                </a:srgbClr>
              </a:outerShdw>
            </a:effectLst>
          </p:spPr>
        </p:pic>
        <p:pic>
          <p:nvPicPr>
            <p:cNvPr id="12" name="Picture 11">
              <a:extLst>
                <a:ext uri="{FF2B5EF4-FFF2-40B4-BE49-F238E27FC236}">
                  <a16:creationId xmlns:a16="http://schemas.microsoft.com/office/drawing/2014/main" id="{5D730B1E-0EEA-4343-8F4F-1F0D30B127C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99842" y="6309320"/>
              <a:ext cx="485393" cy="455022"/>
            </a:xfrm>
            <a:prstGeom prst="rect">
              <a:avLst/>
            </a:prstGeom>
            <a:ln>
              <a:noFill/>
            </a:ln>
            <a:effectLst>
              <a:outerShdw blurRad="190500" algn="tl" rotWithShape="0">
                <a:srgbClr val="000000">
                  <a:alpha val="70000"/>
                </a:srgbClr>
              </a:outerShdw>
            </a:effectLst>
          </p:spPr>
        </p:pic>
        <p:pic>
          <p:nvPicPr>
            <p:cNvPr id="13" name="Picture 12">
              <a:extLst>
                <a:ext uri="{FF2B5EF4-FFF2-40B4-BE49-F238E27FC236}">
                  <a16:creationId xmlns:a16="http://schemas.microsoft.com/office/drawing/2014/main" id="{938A2701-4AD4-4AD7-8588-562A7E5E3F8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62953" y="6318661"/>
              <a:ext cx="495643" cy="436340"/>
            </a:xfrm>
            <a:prstGeom prst="rect">
              <a:avLst/>
            </a:prstGeom>
            <a:ln>
              <a:noFill/>
            </a:ln>
            <a:effectLst>
              <a:outerShdw blurRad="190500" algn="tl" rotWithShape="0">
                <a:srgbClr val="000000">
                  <a:alpha val="70000"/>
                </a:srgbClr>
              </a:outerShdw>
            </a:effectLst>
          </p:spPr>
        </p:pic>
      </p:grpSp>
      <p:sp>
        <p:nvSpPr>
          <p:cNvPr id="14" name="Slide Number Placeholder 4">
            <a:extLst>
              <a:ext uri="{FF2B5EF4-FFF2-40B4-BE49-F238E27FC236}">
                <a16:creationId xmlns:a16="http://schemas.microsoft.com/office/drawing/2014/main" id="{B571A49C-B072-4672-9093-544C2615E6EC}"/>
              </a:ext>
            </a:extLst>
          </p:cNvPr>
          <p:cNvSpPr>
            <a:spLocks noGrp="1"/>
          </p:cNvSpPr>
          <p:nvPr>
            <p:ph type="sldNum" sz="quarter" idx="12"/>
          </p:nvPr>
        </p:nvSpPr>
        <p:spPr>
          <a:xfrm>
            <a:off x="8569280" y="6344443"/>
            <a:ext cx="401303" cy="365125"/>
          </a:xfrm>
        </p:spPr>
        <p:txBody>
          <a:bodyPr/>
          <a:lstStyle/>
          <a:p>
            <a:fld id="{62FF4398-4F8B-4D0E-B784-CC04C776DBE1}" type="slidenum">
              <a:rPr lang="en-US" sz="900" smtClean="0">
                <a:solidFill>
                  <a:prstClr val="black">
                    <a:tint val="75000"/>
                  </a:prstClr>
                </a:solidFill>
              </a:rPr>
              <a:t>23</a:t>
            </a:fld>
            <a:endParaRPr lang="en-US" sz="900" dirty="0">
              <a:solidFill>
                <a:prstClr val="black">
                  <a:tint val="75000"/>
                </a:prstClr>
              </a:solidFill>
            </a:endParaRPr>
          </a:p>
        </p:txBody>
      </p:sp>
    </p:spTree>
    <p:extLst>
      <p:ext uri="{BB962C8B-B14F-4D97-AF65-F5344CB8AC3E}">
        <p14:creationId xmlns:p14="http://schemas.microsoft.com/office/powerpoint/2010/main" val="18504121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5096" y="1635468"/>
            <a:ext cx="8791400" cy="276999"/>
          </a:xfrm>
          <a:prstGeom prst="rect">
            <a:avLst/>
          </a:prstGeom>
        </p:spPr>
        <p:txBody>
          <a:bodyPr wrap="square">
            <a:spAutoFit/>
          </a:bodyPr>
          <a:lstStyle/>
          <a:p>
            <a:pPr algn="just">
              <a:defRPr/>
            </a:pPr>
            <a:r>
              <a:rPr lang="en-AU" sz="1200" dirty="0">
                <a:latin typeface="Franklin Gothic Book" panose="020B0503020102020204" pitchFamily="34" charset="0"/>
              </a:rPr>
              <a:t>  </a:t>
            </a:r>
          </a:p>
        </p:txBody>
      </p:sp>
      <p:sp>
        <p:nvSpPr>
          <p:cNvPr id="6" name="TextBox 5"/>
          <p:cNvSpPr txBox="1"/>
          <p:nvPr/>
        </p:nvSpPr>
        <p:spPr>
          <a:xfrm>
            <a:off x="1403648" y="1266136"/>
            <a:ext cx="184731" cy="369332"/>
          </a:xfrm>
          <a:prstGeom prst="rect">
            <a:avLst/>
          </a:prstGeom>
          <a:noFill/>
        </p:spPr>
        <p:txBody>
          <a:bodyPr wrap="none" rtlCol="0">
            <a:spAutoFit/>
          </a:bodyPr>
          <a:lstStyle/>
          <a:p>
            <a:endParaRPr lang="en-AU" dirty="0"/>
          </a:p>
        </p:txBody>
      </p:sp>
      <p:sp>
        <p:nvSpPr>
          <p:cNvPr id="2" name="TextBox 1"/>
          <p:cNvSpPr txBox="1"/>
          <p:nvPr/>
        </p:nvSpPr>
        <p:spPr>
          <a:xfrm>
            <a:off x="-15976580" y="8973764"/>
            <a:ext cx="414951" cy="9002464"/>
          </a:xfrm>
          <a:prstGeom prst="rect">
            <a:avLst/>
          </a:prstGeom>
          <a:noFill/>
          <a:ln w="28575">
            <a:solidFill>
              <a:schemeClr val="accent1">
                <a:shade val="50000"/>
              </a:schemeClr>
            </a:solidFill>
          </a:ln>
        </p:spPr>
        <p:txBody>
          <a:bodyPr wrap="square" rtlCol="0">
            <a:spAutoFit/>
          </a:bodyPr>
          <a:lstStyle/>
          <a:p>
            <a:pPr>
              <a:spcAft>
                <a:spcPts val="600"/>
              </a:spcAft>
            </a:pPr>
            <a:r>
              <a:rPr lang="en-AU" sz="1100" dirty="0"/>
              <a:t> 		</a:t>
            </a:r>
          </a:p>
          <a:p>
            <a:pPr>
              <a:spcAft>
                <a:spcPts val="600"/>
              </a:spcAft>
            </a:pPr>
            <a:endParaRPr lang="en-AU" sz="1100" dirty="0"/>
          </a:p>
          <a:p>
            <a:pPr>
              <a:spcAft>
                <a:spcPts val="600"/>
              </a:spcAft>
            </a:pPr>
            <a:endParaRPr lang="en-AU" sz="1100"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r>
              <a:rPr lang="en-AU" sz="1100" b="1" dirty="0"/>
              <a:t>Have you got any comments or suggestions regarding this proposed facility? </a:t>
            </a:r>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dirty="0"/>
          </a:p>
        </p:txBody>
      </p:sp>
      <p:pic>
        <p:nvPicPr>
          <p:cNvPr id="8" name="Picture 7" descr="ShapeYourFutureGraphic.jpg"/>
          <p:cNvPicPr>
            <a:picLocks noChangeAspect="1"/>
          </p:cNvPicPr>
          <p:nvPr/>
        </p:nvPicPr>
        <p:blipFill>
          <a:blip r:embed="rId3"/>
          <a:stretch>
            <a:fillRect/>
          </a:stretch>
        </p:blipFill>
        <p:spPr>
          <a:xfrm>
            <a:off x="6156176" y="798231"/>
            <a:ext cx="2438401" cy="509030"/>
          </a:xfrm>
          <a:prstGeom prst="rect">
            <a:avLst/>
          </a:prstGeom>
        </p:spPr>
      </p:pic>
      <p:sp>
        <p:nvSpPr>
          <p:cNvPr id="10" name="TextBox 9"/>
          <p:cNvSpPr txBox="1"/>
          <p:nvPr/>
        </p:nvSpPr>
        <p:spPr>
          <a:xfrm>
            <a:off x="323528" y="548680"/>
            <a:ext cx="8538206" cy="5432256"/>
          </a:xfrm>
          <a:prstGeom prst="rect">
            <a:avLst/>
          </a:prstGeom>
          <a:noFill/>
          <a:ln w="28575">
            <a:solidFill>
              <a:schemeClr val="accent1">
                <a:shade val="50000"/>
              </a:schemeClr>
            </a:solidFill>
          </a:ln>
        </p:spPr>
        <p:txBody>
          <a:bodyPr wrap="square" rtlCol="0">
            <a:spAutoFit/>
          </a:bodyPr>
          <a:lstStyle/>
          <a:p>
            <a:pPr>
              <a:spcAft>
                <a:spcPts val="600"/>
              </a:spcAft>
            </a:pPr>
            <a:r>
              <a:rPr lang="en-AU" sz="1100" dirty="0"/>
              <a:t> 		</a:t>
            </a:r>
          </a:p>
          <a:p>
            <a:pPr>
              <a:spcAft>
                <a:spcPts val="600"/>
              </a:spcAft>
            </a:pPr>
            <a:r>
              <a:rPr lang="en-AU" sz="1100" b="1" dirty="0"/>
              <a:t>Finally, please use this space if you wish to provide any additional feedback.</a:t>
            </a:r>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b="1" dirty="0"/>
          </a:p>
          <a:p>
            <a:pPr>
              <a:spcAft>
                <a:spcPts val="600"/>
              </a:spcAft>
            </a:pPr>
            <a:endParaRPr lang="en-AU" sz="1100" dirty="0"/>
          </a:p>
          <a:p>
            <a:pPr>
              <a:spcAft>
                <a:spcPts val="600"/>
              </a:spcAft>
            </a:pPr>
            <a:endParaRPr lang="en-AU" sz="1100" dirty="0"/>
          </a:p>
          <a:p>
            <a:pPr>
              <a:spcAft>
                <a:spcPts val="600"/>
              </a:spcAft>
            </a:pPr>
            <a:endParaRPr lang="en-AU" sz="1100" dirty="0"/>
          </a:p>
          <a:p>
            <a:pPr>
              <a:spcAft>
                <a:spcPts val="600"/>
              </a:spcAft>
            </a:pPr>
            <a:endParaRPr lang="en-AU" sz="1100" dirty="0"/>
          </a:p>
        </p:txBody>
      </p:sp>
      <p:grpSp>
        <p:nvGrpSpPr>
          <p:cNvPr id="11" name="Group 10">
            <a:extLst>
              <a:ext uri="{FF2B5EF4-FFF2-40B4-BE49-F238E27FC236}">
                <a16:creationId xmlns:a16="http://schemas.microsoft.com/office/drawing/2014/main" id="{09D15EEE-9C99-4A7E-AC6A-8B743FFBF0F7}"/>
              </a:ext>
            </a:extLst>
          </p:cNvPr>
          <p:cNvGrpSpPr/>
          <p:nvPr/>
        </p:nvGrpSpPr>
        <p:grpSpPr>
          <a:xfrm>
            <a:off x="7315074" y="6309320"/>
            <a:ext cx="1243522" cy="455022"/>
            <a:chOff x="7315074" y="6309320"/>
            <a:chExt cx="1243522" cy="455022"/>
          </a:xfrm>
        </p:grpSpPr>
        <p:pic>
          <p:nvPicPr>
            <p:cNvPr id="12" name="Picture 11">
              <a:extLst>
                <a:ext uri="{FF2B5EF4-FFF2-40B4-BE49-F238E27FC236}">
                  <a16:creationId xmlns:a16="http://schemas.microsoft.com/office/drawing/2014/main" id="{F6644A13-A322-47BF-8AFF-BB09AEA2028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15074" y="6318661"/>
              <a:ext cx="496552" cy="437141"/>
            </a:xfrm>
            <a:prstGeom prst="rect">
              <a:avLst/>
            </a:prstGeom>
            <a:ln>
              <a:noFill/>
            </a:ln>
            <a:effectLst>
              <a:outerShdw blurRad="190500" algn="tl" rotWithShape="0">
                <a:srgbClr val="000000">
                  <a:alpha val="70000"/>
                </a:srgbClr>
              </a:outerShdw>
            </a:effectLst>
          </p:spPr>
        </p:pic>
        <p:pic>
          <p:nvPicPr>
            <p:cNvPr id="13" name="Picture 12">
              <a:extLst>
                <a:ext uri="{FF2B5EF4-FFF2-40B4-BE49-F238E27FC236}">
                  <a16:creationId xmlns:a16="http://schemas.microsoft.com/office/drawing/2014/main" id="{0ECBB316-0C74-43DA-9796-0A91BC837C0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99842" y="6309320"/>
              <a:ext cx="485393" cy="455022"/>
            </a:xfrm>
            <a:prstGeom prst="rect">
              <a:avLst/>
            </a:prstGeom>
            <a:ln>
              <a:noFill/>
            </a:ln>
            <a:effectLst>
              <a:outerShdw blurRad="190500" algn="tl" rotWithShape="0">
                <a:srgbClr val="000000">
                  <a:alpha val="70000"/>
                </a:srgbClr>
              </a:outerShdw>
            </a:effectLst>
          </p:spPr>
        </p:pic>
        <p:pic>
          <p:nvPicPr>
            <p:cNvPr id="14" name="Picture 13">
              <a:extLst>
                <a:ext uri="{FF2B5EF4-FFF2-40B4-BE49-F238E27FC236}">
                  <a16:creationId xmlns:a16="http://schemas.microsoft.com/office/drawing/2014/main" id="{DADFD83D-9C5F-4E9D-AC66-740BEC6D332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62953" y="6318661"/>
              <a:ext cx="495643" cy="436340"/>
            </a:xfrm>
            <a:prstGeom prst="rect">
              <a:avLst/>
            </a:prstGeom>
            <a:ln>
              <a:noFill/>
            </a:ln>
            <a:effectLst>
              <a:outerShdw blurRad="190500" algn="tl" rotWithShape="0">
                <a:srgbClr val="000000">
                  <a:alpha val="70000"/>
                </a:srgbClr>
              </a:outerShdw>
            </a:effectLst>
          </p:spPr>
        </p:pic>
      </p:grpSp>
      <p:sp>
        <p:nvSpPr>
          <p:cNvPr id="15" name="Slide Number Placeholder 4">
            <a:extLst>
              <a:ext uri="{FF2B5EF4-FFF2-40B4-BE49-F238E27FC236}">
                <a16:creationId xmlns:a16="http://schemas.microsoft.com/office/drawing/2014/main" id="{F5CC5255-6B0E-42D9-AE1A-B4A9BF09480F}"/>
              </a:ext>
            </a:extLst>
          </p:cNvPr>
          <p:cNvSpPr>
            <a:spLocks noGrp="1"/>
          </p:cNvSpPr>
          <p:nvPr>
            <p:ph type="sldNum" sz="quarter" idx="12"/>
          </p:nvPr>
        </p:nvSpPr>
        <p:spPr>
          <a:xfrm>
            <a:off x="8569280" y="6344443"/>
            <a:ext cx="401303" cy="365125"/>
          </a:xfrm>
        </p:spPr>
        <p:txBody>
          <a:bodyPr/>
          <a:lstStyle/>
          <a:p>
            <a:fld id="{62FF4398-4F8B-4D0E-B784-CC04C776DBE1}" type="slidenum">
              <a:rPr lang="en-US" sz="900" smtClean="0">
                <a:solidFill>
                  <a:prstClr val="black">
                    <a:tint val="75000"/>
                  </a:prstClr>
                </a:solidFill>
              </a:rPr>
              <a:t>24</a:t>
            </a:fld>
            <a:endParaRPr lang="en-US" sz="900" dirty="0">
              <a:solidFill>
                <a:prstClr val="black">
                  <a:tint val="75000"/>
                </a:prstClr>
              </a:solidFill>
            </a:endParaRPr>
          </a:p>
        </p:txBody>
      </p:sp>
    </p:spTree>
    <p:extLst>
      <p:ext uri="{BB962C8B-B14F-4D97-AF65-F5344CB8AC3E}">
        <p14:creationId xmlns:p14="http://schemas.microsoft.com/office/powerpoint/2010/main" val="36280493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404664"/>
            <a:ext cx="8568952" cy="5262979"/>
          </a:xfrm>
          <a:prstGeom prst="rect">
            <a:avLst/>
          </a:prstGeom>
          <a:noFill/>
          <a:ln w="28575">
            <a:noFill/>
          </a:ln>
        </p:spPr>
        <p:txBody>
          <a:bodyPr wrap="square" rtlCol="0">
            <a:spAutoFit/>
          </a:bodyPr>
          <a:lstStyle/>
          <a:p>
            <a:endParaRPr lang="en-AU" dirty="0"/>
          </a:p>
          <a:p>
            <a:endParaRPr lang="en-AU" dirty="0"/>
          </a:p>
          <a:p>
            <a:endParaRPr lang="en-AU" dirty="0"/>
          </a:p>
          <a:p>
            <a:endParaRPr lang="en-AU" sz="2000" b="1" dirty="0"/>
          </a:p>
          <a:p>
            <a:endParaRPr lang="en-AU" sz="1200" b="1" dirty="0"/>
          </a:p>
          <a:p>
            <a:endParaRPr lang="en-AU" sz="1200" b="1" dirty="0"/>
          </a:p>
          <a:p>
            <a:r>
              <a:rPr lang="en-AU" sz="1200" b="1" dirty="0"/>
              <a:t>We look forward to receiving your feedback on the five year infrastructure plan priorities as outlined in this document. </a:t>
            </a:r>
          </a:p>
          <a:p>
            <a:endParaRPr lang="en-AU" sz="1200" dirty="0"/>
          </a:p>
          <a:p>
            <a:r>
              <a:rPr lang="en-AU" sz="1200" dirty="0"/>
              <a:t>You can return your feedback to us in a way that suits you: </a:t>
            </a:r>
          </a:p>
          <a:p>
            <a:pPr marL="342900" indent="-342900">
              <a:buAutoNum type="arabicParenR"/>
            </a:pPr>
            <a:r>
              <a:rPr lang="en-AU" sz="1200" dirty="0"/>
              <a:t>You can hand-write your comments on a print out of this document and return a hard copy to us at the address on the next page. </a:t>
            </a:r>
          </a:p>
          <a:p>
            <a:pPr marL="342900" indent="-342900">
              <a:buAutoNum type="arabicParenR"/>
            </a:pPr>
            <a:r>
              <a:rPr lang="en-AU" sz="1200" dirty="0"/>
              <a:t>You can hand-write your comments on a print out of this document then scan and email it to us at the email address on the next page. </a:t>
            </a:r>
          </a:p>
          <a:p>
            <a:pPr marL="342900" indent="-342900">
              <a:buAutoNum type="arabicParenR"/>
            </a:pPr>
            <a:r>
              <a:rPr lang="en-AU" sz="1200" dirty="0"/>
              <a:t>You can email your comments or feedback directly to us via the email address on the next page. </a:t>
            </a:r>
          </a:p>
          <a:p>
            <a:endParaRPr lang="en-AU" sz="1200" dirty="0"/>
          </a:p>
          <a:p>
            <a:endParaRPr lang="en-AU" sz="1200" dirty="0"/>
          </a:p>
          <a:p>
            <a:endParaRPr lang="en-AU" sz="1200" dirty="0"/>
          </a:p>
          <a:p>
            <a:r>
              <a:rPr lang="en-AU" sz="1200" b="1" dirty="0">
                <a:solidFill>
                  <a:schemeClr val="accent2"/>
                </a:solidFill>
              </a:rPr>
              <a:t>Please note, </a:t>
            </a:r>
            <a:r>
              <a:rPr lang="en-AU" sz="1200" b="1" dirty="0"/>
              <a:t>Tasracing will accept feedback up to 5pm on Wednesday, 3</a:t>
            </a:r>
            <a:r>
              <a:rPr lang="en-AU" sz="1200" b="1" baseline="30000" dirty="0"/>
              <a:t>rd</a:t>
            </a:r>
            <a:r>
              <a:rPr lang="en-AU" sz="1200" b="1" dirty="0"/>
              <a:t> March 2021</a:t>
            </a:r>
            <a:r>
              <a:rPr lang="en-AU" sz="1200" dirty="0"/>
              <a:t>.</a:t>
            </a:r>
          </a:p>
          <a:p>
            <a:pPr marL="342900" indent="-342900">
              <a:buAutoNum type="arabicParenR"/>
            </a:pPr>
            <a:endParaRPr lang="en-AU" sz="1400" dirty="0"/>
          </a:p>
          <a:p>
            <a:pPr marL="342900" indent="-342900">
              <a:buAutoNum type="arabicParenR"/>
            </a:pPr>
            <a:endParaRPr lang="en-AU" sz="1400" dirty="0"/>
          </a:p>
          <a:p>
            <a:endParaRPr lang="en-AU" sz="1400" dirty="0"/>
          </a:p>
          <a:p>
            <a:r>
              <a:rPr lang="en-AU" b="1" i="1" dirty="0"/>
              <a:t>We appreciate your input into our plan for investment in Tasmania’s racing tracks, venues and other infrastructure.</a:t>
            </a:r>
          </a:p>
          <a:p>
            <a:endParaRPr lang="en-AU" sz="1400" dirty="0"/>
          </a:p>
          <a:p>
            <a:r>
              <a:rPr lang="en-AU" sz="1400" dirty="0"/>
              <a:t> </a:t>
            </a:r>
          </a:p>
        </p:txBody>
      </p:sp>
      <p:pic>
        <p:nvPicPr>
          <p:cNvPr id="7" name="Picture 6" descr="ShapeYourFutureGraphic.jpg"/>
          <p:cNvPicPr>
            <a:picLocks noChangeAspect="1"/>
          </p:cNvPicPr>
          <p:nvPr/>
        </p:nvPicPr>
        <p:blipFill>
          <a:blip r:embed="rId2"/>
          <a:stretch>
            <a:fillRect/>
          </a:stretch>
        </p:blipFill>
        <p:spPr>
          <a:xfrm>
            <a:off x="6300192" y="692696"/>
            <a:ext cx="2438401" cy="509030"/>
          </a:xfrm>
          <a:prstGeom prst="rect">
            <a:avLst/>
          </a:prstGeom>
        </p:spPr>
      </p:pic>
      <p:pic>
        <p:nvPicPr>
          <p:cNvPr id="5" name="Picture 2" descr="http://jfon-ne.org/wp-content/uploads/2016/03/bigstock-Thank-You-Note-88444040-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620688"/>
            <a:ext cx="1548221" cy="832169"/>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 8">
            <a:extLst>
              <a:ext uri="{FF2B5EF4-FFF2-40B4-BE49-F238E27FC236}">
                <a16:creationId xmlns:a16="http://schemas.microsoft.com/office/drawing/2014/main" id="{FA511BF3-34C1-4783-AEEF-D9D3CB448E92}"/>
              </a:ext>
            </a:extLst>
          </p:cNvPr>
          <p:cNvGrpSpPr/>
          <p:nvPr/>
        </p:nvGrpSpPr>
        <p:grpSpPr>
          <a:xfrm>
            <a:off x="7315074" y="6309320"/>
            <a:ext cx="1243522" cy="455022"/>
            <a:chOff x="7315074" y="6309320"/>
            <a:chExt cx="1243522" cy="455022"/>
          </a:xfrm>
        </p:grpSpPr>
        <p:pic>
          <p:nvPicPr>
            <p:cNvPr id="10" name="Picture 9">
              <a:extLst>
                <a:ext uri="{FF2B5EF4-FFF2-40B4-BE49-F238E27FC236}">
                  <a16:creationId xmlns:a16="http://schemas.microsoft.com/office/drawing/2014/main" id="{81830C5D-ED52-40D1-A157-F477E3F1C5B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15074" y="6318661"/>
              <a:ext cx="496552" cy="437141"/>
            </a:xfrm>
            <a:prstGeom prst="rect">
              <a:avLst/>
            </a:prstGeom>
            <a:ln>
              <a:noFill/>
            </a:ln>
            <a:effectLst>
              <a:outerShdw blurRad="190500" algn="tl" rotWithShape="0">
                <a:srgbClr val="000000">
                  <a:alpha val="70000"/>
                </a:srgbClr>
              </a:outerShdw>
            </a:effectLst>
          </p:spPr>
        </p:pic>
        <p:pic>
          <p:nvPicPr>
            <p:cNvPr id="11" name="Picture 10">
              <a:extLst>
                <a:ext uri="{FF2B5EF4-FFF2-40B4-BE49-F238E27FC236}">
                  <a16:creationId xmlns:a16="http://schemas.microsoft.com/office/drawing/2014/main" id="{821F21AE-4A65-42C2-B15D-9276411FBB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99842" y="6309320"/>
              <a:ext cx="485393" cy="455022"/>
            </a:xfrm>
            <a:prstGeom prst="rect">
              <a:avLst/>
            </a:prstGeom>
            <a:ln>
              <a:noFill/>
            </a:ln>
            <a:effectLst>
              <a:outerShdw blurRad="190500" algn="tl" rotWithShape="0">
                <a:srgbClr val="000000">
                  <a:alpha val="70000"/>
                </a:srgbClr>
              </a:outerShdw>
            </a:effectLst>
          </p:spPr>
        </p:pic>
        <p:pic>
          <p:nvPicPr>
            <p:cNvPr id="12" name="Picture 11">
              <a:extLst>
                <a:ext uri="{FF2B5EF4-FFF2-40B4-BE49-F238E27FC236}">
                  <a16:creationId xmlns:a16="http://schemas.microsoft.com/office/drawing/2014/main" id="{46EFCDD4-5E11-4022-8D71-444461834CB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62953" y="6318661"/>
              <a:ext cx="495643" cy="436340"/>
            </a:xfrm>
            <a:prstGeom prst="rect">
              <a:avLst/>
            </a:prstGeom>
            <a:ln>
              <a:noFill/>
            </a:ln>
            <a:effectLst>
              <a:outerShdw blurRad="190500" algn="tl" rotWithShape="0">
                <a:srgbClr val="000000">
                  <a:alpha val="70000"/>
                </a:srgbClr>
              </a:outerShdw>
            </a:effectLst>
          </p:spPr>
        </p:pic>
      </p:grpSp>
      <p:sp>
        <p:nvSpPr>
          <p:cNvPr id="13" name="Slide Number Placeholder 4">
            <a:extLst>
              <a:ext uri="{FF2B5EF4-FFF2-40B4-BE49-F238E27FC236}">
                <a16:creationId xmlns:a16="http://schemas.microsoft.com/office/drawing/2014/main" id="{DB0343F9-A36D-4228-801E-2A238137AA8B}"/>
              </a:ext>
            </a:extLst>
          </p:cNvPr>
          <p:cNvSpPr>
            <a:spLocks noGrp="1"/>
          </p:cNvSpPr>
          <p:nvPr>
            <p:ph type="sldNum" sz="quarter" idx="12"/>
          </p:nvPr>
        </p:nvSpPr>
        <p:spPr>
          <a:xfrm>
            <a:off x="8569280" y="6344443"/>
            <a:ext cx="401303" cy="365125"/>
          </a:xfrm>
        </p:spPr>
        <p:txBody>
          <a:bodyPr/>
          <a:lstStyle/>
          <a:p>
            <a:fld id="{62FF4398-4F8B-4D0E-B784-CC04C776DBE1}" type="slidenum">
              <a:rPr lang="en-US" sz="900" smtClean="0">
                <a:solidFill>
                  <a:prstClr val="black">
                    <a:tint val="75000"/>
                  </a:prstClr>
                </a:solidFill>
              </a:rPr>
              <a:t>25</a:t>
            </a:fld>
            <a:endParaRPr lang="en-US" sz="900" dirty="0">
              <a:solidFill>
                <a:prstClr val="black">
                  <a:tint val="75000"/>
                </a:prstClr>
              </a:solidFill>
            </a:endParaRPr>
          </a:p>
        </p:txBody>
      </p:sp>
    </p:spTree>
    <p:extLst>
      <p:ext uri="{BB962C8B-B14F-4D97-AF65-F5344CB8AC3E}">
        <p14:creationId xmlns:p14="http://schemas.microsoft.com/office/powerpoint/2010/main" val="6947543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29040" y="548680"/>
            <a:ext cx="7920880" cy="4770537"/>
          </a:xfrm>
          <a:prstGeom prst="rect">
            <a:avLst/>
          </a:prstGeom>
          <a:noFill/>
          <a:ln w="28575">
            <a:noFill/>
          </a:ln>
        </p:spPr>
        <p:txBody>
          <a:bodyPr wrap="square" rtlCol="0">
            <a:spAutoFit/>
          </a:bodyPr>
          <a:lstStyle/>
          <a:p>
            <a:endParaRPr lang="en-AU" dirty="0"/>
          </a:p>
          <a:p>
            <a:endParaRPr lang="en-AU" dirty="0"/>
          </a:p>
          <a:p>
            <a:endParaRPr lang="en-AU" dirty="0"/>
          </a:p>
          <a:p>
            <a:endParaRPr lang="en-AU" dirty="0"/>
          </a:p>
          <a:p>
            <a:r>
              <a:rPr lang="en-AU" sz="1400" dirty="0"/>
              <a:t>Feedback contact details: </a:t>
            </a:r>
          </a:p>
          <a:p>
            <a:endParaRPr lang="en-AU" sz="1400" dirty="0"/>
          </a:p>
          <a:p>
            <a:endParaRPr lang="en-AU" sz="1400" dirty="0"/>
          </a:p>
          <a:p>
            <a:r>
              <a:rPr lang="en-AU" sz="1400" b="1" dirty="0"/>
              <a:t>Mail: </a:t>
            </a:r>
          </a:p>
          <a:p>
            <a:endParaRPr lang="en-AU" sz="1400" b="1" dirty="0"/>
          </a:p>
          <a:p>
            <a:r>
              <a:rPr lang="en-AU" sz="1400" dirty="0"/>
              <a:t>Tasracing </a:t>
            </a:r>
          </a:p>
          <a:p>
            <a:r>
              <a:rPr lang="en-AU" sz="1400" dirty="0"/>
              <a:t>PO Box 730</a:t>
            </a:r>
          </a:p>
          <a:p>
            <a:r>
              <a:rPr lang="en-AU" sz="1400" dirty="0"/>
              <a:t>Glenorchy Tasmania 7010</a:t>
            </a:r>
          </a:p>
          <a:p>
            <a:endParaRPr lang="en-AU" sz="1400" dirty="0"/>
          </a:p>
          <a:p>
            <a:r>
              <a:rPr lang="en-AU" sz="1400" b="1" dirty="0"/>
              <a:t>Email: </a:t>
            </a:r>
          </a:p>
          <a:p>
            <a:endParaRPr lang="en-AU" sz="1400" b="1" dirty="0"/>
          </a:p>
          <a:p>
            <a:r>
              <a:rPr lang="en-AU" sz="1400" dirty="0"/>
              <a:t>admin@tasracing.com.au</a:t>
            </a:r>
          </a:p>
          <a:p>
            <a:endParaRPr lang="en-AU" sz="1400" dirty="0"/>
          </a:p>
          <a:p>
            <a:r>
              <a:rPr lang="en-AU" sz="1400" dirty="0"/>
              <a:t>If you have any questions about this consultation document, please call Ricky Aitken on </a:t>
            </a:r>
            <a:r>
              <a:rPr lang="en-US" sz="1400"/>
              <a:t>0447212970.</a:t>
            </a:r>
            <a:endParaRPr lang="en-US" dirty="0"/>
          </a:p>
          <a:p>
            <a:endParaRPr lang="en-US" dirty="0"/>
          </a:p>
          <a:p>
            <a:endParaRPr lang="en-AU" dirty="0"/>
          </a:p>
        </p:txBody>
      </p:sp>
      <p:pic>
        <p:nvPicPr>
          <p:cNvPr id="6" name="Picture 5" descr="ShapeYourFutureGraphic.jpg"/>
          <p:cNvPicPr>
            <a:picLocks noChangeAspect="1"/>
          </p:cNvPicPr>
          <p:nvPr/>
        </p:nvPicPr>
        <p:blipFill>
          <a:blip r:embed="rId2"/>
          <a:stretch>
            <a:fillRect/>
          </a:stretch>
        </p:blipFill>
        <p:spPr>
          <a:xfrm>
            <a:off x="685800" y="990600"/>
            <a:ext cx="2438401" cy="509030"/>
          </a:xfrm>
          <a:prstGeom prst="rect">
            <a:avLst/>
          </a:prstGeom>
        </p:spPr>
      </p:pic>
      <p:grpSp>
        <p:nvGrpSpPr>
          <p:cNvPr id="8" name="Group 7">
            <a:extLst>
              <a:ext uri="{FF2B5EF4-FFF2-40B4-BE49-F238E27FC236}">
                <a16:creationId xmlns:a16="http://schemas.microsoft.com/office/drawing/2014/main" id="{ECEF1B7D-EAA7-47CE-A6CB-D331FBA2647F}"/>
              </a:ext>
            </a:extLst>
          </p:cNvPr>
          <p:cNvGrpSpPr/>
          <p:nvPr/>
        </p:nvGrpSpPr>
        <p:grpSpPr>
          <a:xfrm>
            <a:off x="7315074" y="6309320"/>
            <a:ext cx="1243522" cy="455022"/>
            <a:chOff x="7315074" y="6309320"/>
            <a:chExt cx="1243522" cy="455022"/>
          </a:xfrm>
        </p:grpSpPr>
        <p:pic>
          <p:nvPicPr>
            <p:cNvPr id="9" name="Picture 8">
              <a:extLst>
                <a:ext uri="{FF2B5EF4-FFF2-40B4-BE49-F238E27FC236}">
                  <a16:creationId xmlns:a16="http://schemas.microsoft.com/office/drawing/2014/main" id="{D6503DCD-3222-4697-BC1D-E32D7918CF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074" y="6318661"/>
              <a:ext cx="496552" cy="437141"/>
            </a:xfrm>
            <a:prstGeom prst="rect">
              <a:avLst/>
            </a:prstGeom>
            <a:ln>
              <a:noFill/>
            </a:ln>
            <a:effectLst>
              <a:outerShdw blurRad="190500" algn="tl" rotWithShape="0">
                <a:srgbClr val="000000">
                  <a:alpha val="70000"/>
                </a:srgbClr>
              </a:outerShdw>
            </a:effectLst>
          </p:spPr>
        </p:pic>
        <p:pic>
          <p:nvPicPr>
            <p:cNvPr id="10" name="Picture 9">
              <a:extLst>
                <a:ext uri="{FF2B5EF4-FFF2-40B4-BE49-F238E27FC236}">
                  <a16:creationId xmlns:a16="http://schemas.microsoft.com/office/drawing/2014/main" id="{E741D793-F136-4AA3-A510-C057E6B80B2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99842" y="6309320"/>
              <a:ext cx="485393" cy="455022"/>
            </a:xfrm>
            <a:prstGeom prst="rect">
              <a:avLst/>
            </a:prstGeom>
            <a:ln>
              <a:noFill/>
            </a:ln>
            <a:effectLst>
              <a:outerShdw blurRad="190500" algn="tl" rotWithShape="0">
                <a:srgbClr val="000000">
                  <a:alpha val="70000"/>
                </a:srgbClr>
              </a:outerShdw>
            </a:effectLst>
          </p:spPr>
        </p:pic>
        <p:pic>
          <p:nvPicPr>
            <p:cNvPr id="11" name="Picture 10">
              <a:extLst>
                <a:ext uri="{FF2B5EF4-FFF2-40B4-BE49-F238E27FC236}">
                  <a16:creationId xmlns:a16="http://schemas.microsoft.com/office/drawing/2014/main" id="{45965971-7CDD-4B67-B435-8E52385CF58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62953" y="6318661"/>
              <a:ext cx="495643" cy="436340"/>
            </a:xfrm>
            <a:prstGeom prst="rect">
              <a:avLst/>
            </a:prstGeom>
            <a:ln>
              <a:noFill/>
            </a:ln>
            <a:effectLst>
              <a:outerShdw blurRad="190500" algn="tl" rotWithShape="0">
                <a:srgbClr val="000000">
                  <a:alpha val="70000"/>
                </a:srgbClr>
              </a:outerShdw>
            </a:effectLst>
          </p:spPr>
        </p:pic>
      </p:grpSp>
      <p:sp>
        <p:nvSpPr>
          <p:cNvPr id="12" name="Slide Number Placeholder 4">
            <a:extLst>
              <a:ext uri="{FF2B5EF4-FFF2-40B4-BE49-F238E27FC236}">
                <a16:creationId xmlns:a16="http://schemas.microsoft.com/office/drawing/2014/main" id="{86965CDA-D916-4C2A-A537-ED2179AD254D}"/>
              </a:ext>
            </a:extLst>
          </p:cNvPr>
          <p:cNvSpPr>
            <a:spLocks noGrp="1"/>
          </p:cNvSpPr>
          <p:nvPr>
            <p:ph type="sldNum" sz="quarter" idx="12"/>
          </p:nvPr>
        </p:nvSpPr>
        <p:spPr>
          <a:xfrm>
            <a:off x="8569280" y="6344443"/>
            <a:ext cx="401303" cy="365125"/>
          </a:xfrm>
        </p:spPr>
        <p:txBody>
          <a:bodyPr/>
          <a:lstStyle/>
          <a:p>
            <a:fld id="{62FF4398-4F8B-4D0E-B784-CC04C776DBE1}" type="slidenum">
              <a:rPr lang="en-US" sz="900" smtClean="0">
                <a:solidFill>
                  <a:prstClr val="black">
                    <a:tint val="75000"/>
                  </a:prstClr>
                </a:solidFill>
              </a:rPr>
              <a:t>26</a:t>
            </a:fld>
            <a:endParaRPr lang="en-US" sz="900" dirty="0">
              <a:solidFill>
                <a:prstClr val="black">
                  <a:tint val="75000"/>
                </a:prstClr>
              </a:solidFill>
            </a:endParaRPr>
          </a:p>
        </p:txBody>
      </p:sp>
    </p:spTree>
    <p:extLst>
      <p:ext uri="{BB962C8B-B14F-4D97-AF65-F5344CB8AC3E}">
        <p14:creationId xmlns:p14="http://schemas.microsoft.com/office/powerpoint/2010/main" val="3138897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5096" y="1635468"/>
            <a:ext cx="8791400" cy="276999"/>
          </a:xfrm>
          <a:prstGeom prst="rect">
            <a:avLst/>
          </a:prstGeom>
        </p:spPr>
        <p:txBody>
          <a:bodyPr wrap="square">
            <a:spAutoFit/>
          </a:bodyPr>
          <a:lstStyle/>
          <a:p>
            <a:pPr algn="just">
              <a:defRPr/>
            </a:pPr>
            <a:r>
              <a:rPr lang="en-AU" sz="1200" dirty="0">
                <a:latin typeface="Franklin Gothic Book" panose="020B0503020102020204" pitchFamily="34" charset="0"/>
              </a:rPr>
              <a:t>  </a:t>
            </a:r>
          </a:p>
        </p:txBody>
      </p:sp>
      <p:sp>
        <p:nvSpPr>
          <p:cNvPr id="6" name="TextBox 5"/>
          <p:cNvSpPr txBox="1"/>
          <p:nvPr/>
        </p:nvSpPr>
        <p:spPr>
          <a:xfrm>
            <a:off x="1403648" y="1266136"/>
            <a:ext cx="184731" cy="369332"/>
          </a:xfrm>
          <a:prstGeom prst="rect">
            <a:avLst/>
          </a:prstGeom>
          <a:noFill/>
        </p:spPr>
        <p:txBody>
          <a:bodyPr wrap="none" rtlCol="0">
            <a:spAutoFit/>
          </a:bodyPr>
          <a:lstStyle/>
          <a:p>
            <a:endParaRPr lang="en-AU" dirty="0"/>
          </a:p>
        </p:txBody>
      </p:sp>
      <p:sp>
        <p:nvSpPr>
          <p:cNvPr id="9" name="TextBox 8"/>
          <p:cNvSpPr txBox="1"/>
          <p:nvPr/>
        </p:nvSpPr>
        <p:spPr>
          <a:xfrm>
            <a:off x="323528" y="458004"/>
            <a:ext cx="8352928" cy="5663089"/>
          </a:xfrm>
          <a:prstGeom prst="rect">
            <a:avLst/>
          </a:prstGeom>
          <a:noFill/>
        </p:spPr>
        <p:txBody>
          <a:bodyPr wrap="square" rtlCol="0">
            <a:spAutoFit/>
          </a:bodyPr>
          <a:lstStyle/>
          <a:p>
            <a:r>
              <a:rPr lang="en-AU" b="1" dirty="0">
                <a:solidFill>
                  <a:srgbClr val="506C70"/>
                </a:solidFill>
              </a:rPr>
              <a:t>Five year infrastructure plan – we want your feedback.</a:t>
            </a:r>
          </a:p>
          <a:p>
            <a:endParaRPr lang="en-AU" sz="1000" dirty="0"/>
          </a:p>
          <a:p>
            <a:endParaRPr lang="en-AU" sz="1200" dirty="0"/>
          </a:p>
          <a:p>
            <a:r>
              <a:rPr lang="en-AU" sz="1200" b="1" dirty="0"/>
              <a:t>Our vision for the infrastructure plan is to deliver:</a:t>
            </a:r>
          </a:p>
          <a:p>
            <a:r>
              <a:rPr lang="en-AU" sz="1200" b="1" dirty="0"/>
              <a:t> </a:t>
            </a:r>
          </a:p>
          <a:p>
            <a:pPr marL="171450" indent="-171450">
              <a:buFont typeface="Arial" panose="020B0604020202020204" pitchFamily="34" charset="0"/>
              <a:buChar char="•"/>
            </a:pPr>
            <a:r>
              <a:rPr lang="en-AU" sz="1200" dirty="0"/>
              <a:t>Infrastructure that meets participants’ expectations.</a:t>
            </a:r>
          </a:p>
          <a:p>
            <a:pPr marL="171450" indent="-171450">
              <a:buFont typeface="Arial" panose="020B0604020202020204" pitchFamily="34" charset="0"/>
              <a:buChar char="•"/>
            </a:pPr>
            <a:r>
              <a:rPr lang="en-AU" sz="1200" dirty="0"/>
              <a:t>A systematic approach to allocation of infrastructure investment.</a:t>
            </a:r>
          </a:p>
          <a:p>
            <a:pPr marL="171450" indent="-171450">
              <a:buFont typeface="Arial" panose="020B0604020202020204" pitchFamily="34" charset="0"/>
              <a:buChar char="•"/>
            </a:pPr>
            <a:r>
              <a:rPr lang="en-AU" sz="1200" dirty="0"/>
              <a:t>Facilities that meet Tasmania’s tri-code needs across the state.</a:t>
            </a:r>
          </a:p>
          <a:p>
            <a:pPr marL="171450" indent="-171450">
              <a:buFont typeface="Arial" panose="020B0604020202020204" pitchFamily="34" charset="0"/>
              <a:buChar char="•"/>
            </a:pPr>
            <a:r>
              <a:rPr lang="en-AU" sz="1200" dirty="0"/>
              <a:t>Facilities that meet customer needs. </a:t>
            </a:r>
          </a:p>
          <a:p>
            <a:endParaRPr lang="en-AU" sz="1200" dirty="0"/>
          </a:p>
          <a:p>
            <a:endParaRPr lang="en-AU" sz="1200" dirty="0"/>
          </a:p>
          <a:p>
            <a:r>
              <a:rPr lang="en-AU" sz="1200" dirty="0"/>
              <a:t>The key outcomes needed to drive the Industry forward are</a:t>
            </a:r>
          </a:p>
          <a:p>
            <a:endParaRPr lang="en-AU" sz="1200" dirty="0"/>
          </a:p>
          <a:p>
            <a:pPr marL="171450" indent="-171450">
              <a:buFont typeface="Arial" panose="020B0604020202020204" pitchFamily="34" charset="0"/>
              <a:buChar char="•"/>
            </a:pPr>
            <a:r>
              <a:rPr lang="en-AU" sz="1200" dirty="0"/>
              <a:t>Significant increase in quantity and quality of trainer facilities</a:t>
            </a:r>
          </a:p>
          <a:p>
            <a:pPr marL="171450" indent="-171450">
              <a:buFont typeface="Arial" panose="020B0604020202020204" pitchFamily="34" charset="0"/>
              <a:buChar char="•"/>
            </a:pPr>
            <a:r>
              <a:rPr lang="en-AU" sz="1200" dirty="0"/>
              <a:t>Significant improvement in owner experience at racing and training venues</a:t>
            </a:r>
          </a:p>
          <a:p>
            <a:endParaRPr lang="en-AU" sz="1200" dirty="0"/>
          </a:p>
          <a:p>
            <a:r>
              <a:rPr lang="en-AU" sz="1200" dirty="0"/>
              <a:t>These outcomes will provide opportunity for growth, participation, employment and economic </a:t>
            </a:r>
            <a:r>
              <a:rPr lang="en-AU" sz="1200" dirty="0" err="1"/>
              <a:t>contributionwhich</a:t>
            </a:r>
            <a:r>
              <a:rPr lang="en-AU" sz="1200" dirty="0"/>
              <a:t> will benefit the Industry and Tasmania. </a:t>
            </a:r>
          </a:p>
          <a:p>
            <a:endParaRPr lang="en-AU" sz="1200" dirty="0"/>
          </a:p>
          <a:p>
            <a:r>
              <a:rPr lang="en-AU" sz="1200" dirty="0"/>
              <a:t>This is an exciting opportunity to share in the creation of a plan for the future of racing infrastructure in our state.  I would therefore encourage everyone involved in racing in Tasmania to review this consultation document, and provide feedback using the instructions contained within.  I look forward to your responses.</a:t>
            </a:r>
          </a:p>
          <a:p>
            <a:endParaRPr lang="en-AU" sz="1200" dirty="0"/>
          </a:p>
          <a:p>
            <a:endParaRPr lang="en-AU" sz="1200" dirty="0"/>
          </a:p>
          <a:p>
            <a:endParaRPr lang="en-AU" sz="1200" dirty="0"/>
          </a:p>
          <a:p>
            <a:endParaRPr lang="en-AU" sz="1200" dirty="0"/>
          </a:p>
          <a:p>
            <a:r>
              <a:rPr lang="en-AU" sz="1200" dirty="0"/>
              <a:t>Paul Eriksson</a:t>
            </a:r>
          </a:p>
          <a:p>
            <a:r>
              <a:rPr lang="en-AU" sz="1200" dirty="0"/>
              <a:t>Chief Executive Officer</a:t>
            </a:r>
          </a:p>
          <a:p>
            <a:endParaRPr lang="en-AU" sz="1200" dirty="0"/>
          </a:p>
          <a:p>
            <a:endParaRPr lang="en-AU" sz="1000" dirty="0"/>
          </a:p>
        </p:txBody>
      </p:sp>
      <p:grpSp>
        <p:nvGrpSpPr>
          <p:cNvPr id="15" name="Group 14">
            <a:extLst>
              <a:ext uri="{FF2B5EF4-FFF2-40B4-BE49-F238E27FC236}">
                <a16:creationId xmlns:a16="http://schemas.microsoft.com/office/drawing/2014/main" id="{FBA1BA99-6B51-44F8-93AF-E149B1A04A95}"/>
              </a:ext>
            </a:extLst>
          </p:cNvPr>
          <p:cNvGrpSpPr/>
          <p:nvPr/>
        </p:nvGrpSpPr>
        <p:grpSpPr>
          <a:xfrm>
            <a:off x="7315074" y="6309320"/>
            <a:ext cx="1243522" cy="455022"/>
            <a:chOff x="7315074" y="6309320"/>
            <a:chExt cx="1243522" cy="455022"/>
          </a:xfrm>
        </p:grpSpPr>
        <p:pic>
          <p:nvPicPr>
            <p:cNvPr id="16" name="Picture 15">
              <a:extLst>
                <a:ext uri="{FF2B5EF4-FFF2-40B4-BE49-F238E27FC236}">
                  <a16:creationId xmlns:a16="http://schemas.microsoft.com/office/drawing/2014/main" id="{0E6C0E05-0AB9-41C7-B03B-AD9E8AA6E8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074" y="6318661"/>
              <a:ext cx="496552" cy="437141"/>
            </a:xfrm>
            <a:prstGeom prst="rect">
              <a:avLst/>
            </a:prstGeom>
            <a:ln>
              <a:noFill/>
            </a:ln>
            <a:effectLst>
              <a:outerShdw blurRad="190500" algn="tl" rotWithShape="0">
                <a:srgbClr val="000000">
                  <a:alpha val="70000"/>
                </a:srgbClr>
              </a:outerShdw>
            </a:effectLst>
          </p:spPr>
        </p:pic>
        <p:pic>
          <p:nvPicPr>
            <p:cNvPr id="17" name="Picture 16">
              <a:extLst>
                <a:ext uri="{FF2B5EF4-FFF2-40B4-BE49-F238E27FC236}">
                  <a16:creationId xmlns:a16="http://schemas.microsoft.com/office/drawing/2014/main" id="{07ADBC5D-FDF0-4B18-82D6-AD3D84D110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99842" y="6309320"/>
              <a:ext cx="485393" cy="455022"/>
            </a:xfrm>
            <a:prstGeom prst="rect">
              <a:avLst/>
            </a:prstGeom>
            <a:ln>
              <a:noFill/>
            </a:ln>
            <a:effectLst>
              <a:outerShdw blurRad="190500" algn="tl" rotWithShape="0">
                <a:srgbClr val="000000">
                  <a:alpha val="70000"/>
                </a:srgbClr>
              </a:outerShdw>
            </a:effectLst>
          </p:spPr>
        </p:pic>
        <p:pic>
          <p:nvPicPr>
            <p:cNvPr id="18" name="Picture 17">
              <a:extLst>
                <a:ext uri="{FF2B5EF4-FFF2-40B4-BE49-F238E27FC236}">
                  <a16:creationId xmlns:a16="http://schemas.microsoft.com/office/drawing/2014/main" id="{3F7C155D-40C3-40D0-B67D-DA1A48637C4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62953" y="6318661"/>
              <a:ext cx="495643" cy="436340"/>
            </a:xfrm>
            <a:prstGeom prst="rect">
              <a:avLst/>
            </a:prstGeom>
            <a:ln>
              <a:noFill/>
            </a:ln>
            <a:effectLst>
              <a:outerShdw blurRad="190500" algn="tl" rotWithShape="0">
                <a:srgbClr val="000000">
                  <a:alpha val="70000"/>
                </a:srgbClr>
              </a:outerShdw>
            </a:effectLst>
          </p:spPr>
        </p:pic>
      </p:grpSp>
      <p:sp>
        <p:nvSpPr>
          <p:cNvPr id="19" name="Slide Number Placeholder 4">
            <a:extLst>
              <a:ext uri="{FF2B5EF4-FFF2-40B4-BE49-F238E27FC236}">
                <a16:creationId xmlns:a16="http://schemas.microsoft.com/office/drawing/2014/main" id="{80E0BE70-E0C6-48BE-9062-905D43A0791E}"/>
              </a:ext>
            </a:extLst>
          </p:cNvPr>
          <p:cNvSpPr>
            <a:spLocks noGrp="1"/>
          </p:cNvSpPr>
          <p:nvPr>
            <p:ph type="sldNum" sz="quarter" idx="12"/>
          </p:nvPr>
        </p:nvSpPr>
        <p:spPr>
          <a:xfrm>
            <a:off x="8569280" y="6344443"/>
            <a:ext cx="401303" cy="365125"/>
          </a:xfrm>
        </p:spPr>
        <p:txBody>
          <a:bodyPr/>
          <a:lstStyle/>
          <a:p>
            <a:fld id="{62FF4398-4F8B-4D0E-B784-CC04C776DBE1}" type="slidenum">
              <a:rPr lang="en-US" sz="900" smtClean="0">
                <a:solidFill>
                  <a:prstClr val="black">
                    <a:tint val="75000"/>
                  </a:prstClr>
                </a:solidFill>
              </a:rPr>
              <a:t>3</a:t>
            </a:fld>
            <a:endParaRPr lang="en-US" sz="900" dirty="0">
              <a:solidFill>
                <a:prstClr val="black">
                  <a:tint val="75000"/>
                </a:prstClr>
              </a:solidFill>
            </a:endParaRPr>
          </a:p>
        </p:txBody>
      </p:sp>
    </p:spTree>
    <p:extLst>
      <p:ext uri="{BB962C8B-B14F-4D97-AF65-F5344CB8AC3E}">
        <p14:creationId xmlns:p14="http://schemas.microsoft.com/office/powerpoint/2010/main" val="2736894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528" y="1340768"/>
            <a:ext cx="8352928" cy="3600986"/>
          </a:xfrm>
          <a:prstGeom prst="rect">
            <a:avLst/>
          </a:prstGeom>
          <a:noFill/>
        </p:spPr>
        <p:txBody>
          <a:bodyPr wrap="square" rtlCol="0">
            <a:spAutoFit/>
          </a:bodyPr>
          <a:lstStyle/>
          <a:p>
            <a:r>
              <a:rPr lang="en-AU" sz="1200" dirty="0"/>
              <a:t>Since the stakes reset Tasracing has been in a position to start to address the infrastructure investment gap. The fully internally funded Elwick Track renovation is an example of this.  </a:t>
            </a:r>
          </a:p>
          <a:p>
            <a:endParaRPr lang="en-AU" sz="1200" dirty="0"/>
          </a:p>
          <a:p>
            <a:r>
              <a:rPr lang="en-AU" sz="1200" dirty="0"/>
              <a:t>One of Tasracing’s financial objectives is based on </a:t>
            </a:r>
            <a:r>
              <a:rPr lang="en-US" sz="1200" dirty="0"/>
              <a:t>the definition of sustainability used for the Sustainability Report to the Minister dated 25th October 2013.</a:t>
            </a:r>
          </a:p>
          <a:p>
            <a:endParaRPr lang="en-US" sz="1200" dirty="0"/>
          </a:p>
          <a:p>
            <a:r>
              <a:rPr lang="en-US" sz="1200" i="1" dirty="0"/>
              <a:t>“Sustainability is achieving at least an accounting break even result and generating sufficient cash flows to service debts and fund an appropriate maintenance and development capital expenditure program”</a:t>
            </a:r>
            <a:r>
              <a:rPr lang="en-AU" sz="1200" i="1" dirty="0"/>
              <a:t> </a:t>
            </a:r>
          </a:p>
          <a:p>
            <a:endParaRPr lang="en-AU" sz="1200" dirty="0"/>
          </a:p>
          <a:p>
            <a:r>
              <a:rPr lang="en-AU" sz="1200" dirty="0"/>
              <a:t>Tasracing has been focussed on achieving sustainability and through this has been able to set new and ambitious infrastructure goals encompassing:</a:t>
            </a:r>
          </a:p>
          <a:p>
            <a:endParaRPr lang="en-AU" sz="1200" dirty="0"/>
          </a:p>
          <a:p>
            <a:pPr marL="171450" lvl="1" indent="-171450">
              <a:buFont typeface="Arial" panose="020B0604020202020204" pitchFamily="34" charset="0"/>
              <a:buChar char="•"/>
            </a:pPr>
            <a:r>
              <a:rPr lang="en-AU" sz="1200" dirty="0"/>
              <a:t>Participant satisfaction in the state’s tri-code racing venues and infrastructure. </a:t>
            </a:r>
          </a:p>
          <a:p>
            <a:pPr marL="171450" lvl="1" indent="-171450">
              <a:buFont typeface="Arial" panose="020B0604020202020204" pitchFamily="34" charset="0"/>
              <a:buChar char="•"/>
            </a:pPr>
            <a:endParaRPr lang="en-AU" sz="1200" dirty="0"/>
          </a:p>
          <a:p>
            <a:pPr marL="171450" lvl="1" indent="-171450">
              <a:buFont typeface="Arial" panose="020B0604020202020204" pitchFamily="34" charset="0"/>
              <a:buChar char="•"/>
            </a:pPr>
            <a:r>
              <a:rPr lang="en-AU" sz="1200" dirty="0"/>
              <a:t>Infrastructure that is fit for purpose, and simultaneously meets participant needs while meeting the needs of the end consumer. </a:t>
            </a:r>
          </a:p>
          <a:p>
            <a:pPr marL="171450" lvl="1" indent="-171450">
              <a:buFont typeface="Arial" panose="020B0604020202020204" pitchFamily="34" charset="0"/>
              <a:buChar char="•"/>
            </a:pPr>
            <a:endParaRPr lang="en-AU" sz="1200" dirty="0"/>
          </a:p>
          <a:p>
            <a:pPr marL="171450" lvl="1" indent="-171450">
              <a:buFont typeface="Arial" panose="020B0604020202020204" pitchFamily="34" charset="0"/>
              <a:buChar char="•"/>
            </a:pPr>
            <a:r>
              <a:rPr lang="en-AU" sz="1200" dirty="0"/>
              <a:t>Facilities that are built and maintained to a standard which allows us to compete in a global market. </a:t>
            </a:r>
          </a:p>
          <a:p>
            <a:pPr marL="171450" lvl="1" indent="-171450">
              <a:buFont typeface="Arial" panose="020B0604020202020204" pitchFamily="34" charset="0"/>
              <a:buChar char="•"/>
            </a:pPr>
            <a:endParaRPr lang="en-AU" sz="1200" dirty="0"/>
          </a:p>
          <a:p>
            <a:pPr marL="171450" lvl="1" indent="-171450">
              <a:buFont typeface="Arial" panose="020B0604020202020204" pitchFamily="34" charset="0"/>
              <a:buChar char="•"/>
            </a:pPr>
            <a:r>
              <a:rPr lang="en-AU" sz="1200" dirty="0"/>
              <a:t>A systematically managed maintenance program that ensures assets remain viable for the long-term. </a:t>
            </a:r>
          </a:p>
        </p:txBody>
      </p:sp>
      <p:sp>
        <p:nvSpPr>
          <p:cNvPr id="10" name="TextBox 9"/>
          <p:cNvSpPr txBox="1"/>
          <p:nvPr/>
        </p:nvSpPr>
        <p:spPr>
          <a:xfrm>
            <a:off x="457200" y="5240233"/>
            <a:ext cx="7920880" cy="276999"/>
          </a:xfrm>
          <a:prstGeom prst="rect">
            <a:avLst/>
          </a:prstGeom>
          <a:noFill/>
        </p:spPr>
        <p:txBody>
          <a:bodyPr wrap="square" rtlCol="0">
            <a:spAutoFit/>
          </a:bodyPr>
          <a:lstStyle/>
          <a:p>
            <a:r>
              <a:rPr lang="en-AU" sz="1200" dirty="0"/>
              <a:t>Tasracing will at all times strive to balance participant needs against budget along with the factors outlined above.</a:t>
            </a:r>
          </a:p>
        </p:txBody>
      </p:sp>
      <p:sp>
        <p:nvSpPr>
          <p:cNvPr id="9" name="TextBox 8"/>
          <p:cNvSpPr txBox="1"/>
          <p:nvPr/>
        </p:nvSpPr>
        <p:spPr>
          <a:xfrm>
            <a:off x="457200" y="496669"/>
            <a:ext cx="6934200" cy="369332"/>
          </a:xfrm>
          <a:prstGeom prst="rect">
            <a:avLst/>
          </a:prstGeom>
          <a:noFill/>
        </p:spPr>
        <p:txBody>
          <a:bodyPr wrap="square" rtlCol="0">
            <a:spAutoFit/>
          </a:bodyPr>
          <a:lstStyle/>
          <a:p>
            <a:r>
              <a:rPr lang="en-AU" b="1" dirty="0" err="1">
                <a:solidFill>
                  <a:srgbClr val="506C70"/>
                </a:solidFill>
              </a:rPr>
              <a:t>Tasracing’s</a:t>
            </a:r>
            <a:r>
              <a:rPr lang="en-AU" b="1" dirty="0">
                <a:solidFill>
                  <a:srgbClr val="506C70"/>
                </a:solidFill>
              </a:rPr>
              <a:t> infrastructure journey – </a:t>
            </a:r>
            <a:r>
              <a:rPr lang="en-AU" b="1" i="1" dirty="0">
                <a:solidFill>
                  <a:srgbClr val="506C70"/>
                </a:solidFill>
              </a:rPr>
              <a:t>where do we need to be?</a:t>
            </a:r>
          </a:p>
        </p:txBody>
      </p:sp>
      <p:grpSp>
        <p:nvGrpSpPr>
          <p:cNvPr id="14" name="Group 13">
            <a:extLst>
              <a:ext uri="{FF2B5EF4-FFF2-40B4-BE49-F238E27FC236}">
                <a16:creationId xmlns:a16="http://schemas.microsoft.com/office/drawing/2014/main" id="{9C153B0D-7544-4780-ADAA-E6933BB59EC2}"/>
              </a:ext>
            </a:extLst>
          </p:cNvPr>
          <p:cNvGrpSpPr/>
          <p:nvPr/>
        </p:nvGrpSpPr>
        <p:grpSpPr>
          <a:xfrm>
            <a:off x="7315074" y="6309320"/>
            <a:ext cx="1243522" cy="455022"/>
            <a:chOff x="7315074" y="6309320"/>
            <a:chExt cx="1243522" cy="455022"/>
          </a:xfrm>
        </p:grpSpPr>
        <p:pic>
          <p:nvPicPr>
            <p:cNvPr id="15" name="Picture 14">
              <a:extLst>
                <a:ext uri="{FF2B5EF4-FFF2-40B4-BE49-F238E27FC236}">
                  <a16:creationId xmlns:a16="http://schemas.microsoft.com/office/drawing/2014/main" id="{254E0190-A0FF-40F5-B0C0-40EBA47B16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074" y="6318661"/>
              <a:ext cx="496552" cy="437141"/>
            </a:xfrm>
            <a:prstGeom prst="rect">
              <a:avLst/>
            </a:prstGeom>
            <a:ln>
              <a:noFill/>
            </a:ln>
            <a:effectLst>
              <a:outerShdw blurRad="190500" algn="tl" rotWithShape="0">
                <a:srgbClr val="000000">
                  <a:alpha val="70000"/>
                </a:srgbClr>
              </a:outerShdw>
            </a:effectLst>
          </p:spPr>
        </p:pic>
        <p:pic>
          <p:nvPicPr>
            <p:cNvPr id="16" name="Picture 15">
              <a:extLst>
                <a:ext uri="{FF2B5EF4-FFF2-40B4-BE49-F238E27FC236}">
                  <a16:creationId xmlns:a16="http://schemas.microsoft.com/office/drawing/2014/main" id="{3F8D365B-7BC1-41D4-ADA9-192BBB4318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9842" y="6309320"/>
              <a:ext cx="485393" cy="455022"/>
            </a:xfrm>
            <a:prstGeom prst="rect">
              <a:avLst/>
            </a:prstGeom>
            <a:ln>
              <a:noFill/>
            </a:ln>
            <a:effectLst>
              <a:outerShdw blurRad="190500" algn="tl" rotWithShape="0">
                <a:srgbClr val="000000">
                  <a:alpha val="70000"/>
                </a:srgbClr>
              </a:outerShdw>
            </a:effectLst>
          </p:spPr>
        </p:pic>
        <p:pic>
          <p:nvPicPr>
            <p:cNvPr id="17" name="Picture 16">
              <a:extLst>
                <a:ext uri="{FF2B5EF4-FFF2-40B4-BE49-F238E27FC236}">
                  <a16:creationId xmlns:a16="http://schemas.microsoft.com/office/drawing/2014/main" id="{D3F34D05-60AC-4021-896B-B5F58C408E5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62953" y="6318661"/>
              <a:ext cx="495643" cy="436340"/>
            </a:xfrm>
            <a:prstGeom prst="rect">
              <a:avLst/>
            </a:prstGeom>
            <a:ln>
              <a:noFill/>
            </a:ln>
            <a:effectLst>
              <a:outerShdw blurRad="190500" algn="tl" rotWithShape="0">
                <a:srgbClr val="000000">
                  <a:alpha val="70000"/>
                </a:srgbClr>
              </a:outerShdw>
            </a:effectLst>
          </p:spPr>
        </p:pic>
      </p:grpSp>
      <p:sp>
        <p:nvSpPr>
          <p:cNvPr id="18" name="Slide Number Placeholder 4">
            <a:extLst>
              <a:ext uri="{FF2B5EF4-FFF2-40B4-BE49-F238E27FC236}">
                <a16:creationId xmlns:a16="http://schemas.microsoft.com/office/drawing/2014/main" id="{D3851EB9-4C70-4F1E-A04F-E862ACA89577}"/>
              </a:ext>
            </a:extLst>
          </p:cNvPr>
          <p:cNvSpPr>
            <a:spLocks noGrp="1"/>
          </p:cNvSpPr>
          <p:nvPr>
            <p:ph type="sldNum" sz="quarter" idx="12"/>
          </p:nvPr>
        </p:nvSpPr>
        <p:spPr>
          <a:xfrm>
            <a:off x="8569280" y="6344443"/>
            <a:ext cx="401303" cy="365125"/>
          </a:xfrm>
        </p:spPr>
        <p:txBody>
          <a:bodyPr/>
          <a:lstStyle/>
          <a:p>
            <a:fld id="{62FF4398-4F8B-4D0E-B784-CC04C776DBE1}" type="slidenum">
              <a:rPr lang="en-US" sz="900" smtClean="0">
                <a:solidFill>
                  <a:prstClr val="black">
                    <a:tint val="75000"/>
                  </a:prstClr>
                </a:solidFill>
              </a:rPr>
              <a:t>4</a:t>
            </a:fld>
            <a:endParaRPr lang="en-US" sz="900" dirty="0">
              <a:solidFill>
                <a:prstClr val="black">
                  <a:tint val="75000"/>
                </a:prstClr>
              </a:solidFill>
            </a:endParaRPr>
          </a:p>
        </p:txBody>
      </p:sp>
    </p:spTree>
    <p:extLst>
      <p:ext uri="{BB962C8B-B14F-4D97-AF65-F5344CB8AC3E}">
        <p14:creationId xmlns:p14="http://schemas.microsoft.com/office/powerpoint/2010/main" val="372307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901164"/>
            <a:ext cx="3960441" cy="4739759"/>
          </a:xfrm>
          <a:prstGeom prst="rect">
            <a:avLst/>
          </a:prstGeom>
          <a:noFill/>
        </p:spPr>
        <p:txBody>
          <a:bodyPr wrap="square" rtlCol="0">
            <a:spAutoFit/>
          </a:bodyPr>
          <a:lstStyle/>
          <a:p>
            <a:pPr marL="0" lvl="1"/>
            <a:endParaRPr lang="en-AU" b="1" i="1" dirty="0">
              <a:solidFill>
                <a:schemeClr val="accent2"/>
              </a:solidFill>
            </a:endParaRPr>
          </a:p>
          <a:p>
            <a:pPr marL="0" lvl="1"/>
            <a:r>
              <a:rPr lang="en-AU" b="1" i="1" dirty="0">
                <a:solidFill>
                  <a:schemeClr val="accent2"/>
                </a:solidFill>
              </a:rPr>
              <a:t>1. Development of a new five-year infrastructure plan. </a:t>
            </a:r>
          </a:p>
          <a:p>
            <a:pPr marL="0" lvl="1"/>
            <a:endParaRPr lang="en-AU" b="1" i="1" dirty="0">
              <a:solidFill>
                <a:schemeClr val="accent2"/>
              </a:solidFill>
            </a:endParaRPr>
          </a:p>
          <a:p>
            <a:pPr marL="0" lvl="1"/>
            <a:r>
              <a:rPr lang="en-AU" b="1" i="1" dirty="0">
                <a:solidFill>
                  <a:schemeClr val="accent2"/>
                </a:solidFill>
              </a:rPr>
              <a:t>2. The plan will be driven by industry feedback, and Tasracing’s existing asset management systems and processes.</a:t>
            </a:r>
          </a:p>
          <a:p>
            <a:pPr marL="0" lvl="1"/>
            <a:endParaRPr lang="en-AU" sz="1200" dirty="0"/>
          </a:p>
          <a:p>
            <a:pPr marL="0" lvl="1"/>
            <a:r>
              <a:rPr lang="en-AU" sz="1600" b="1" dirty="0">
                <a:solidFill>
                  <a:srgbClr val="506C70"/>
                </a:solidFill>
              </a:rPr>
              <a:t>Industry feedback: </a:t>
            </a:r>
          </a:p>
          <a:p>
            <a:pPr marL="171450" lvl="1" indent="-171450">
              <a:spcAft>
                <a:spcPts val="600"/>
              </a:spcAft>
              <a:buFont typeface="Arial" panose="020B0604020202020204" pitchFamily="34" charset="0"/>
              <a:buChar char="•"/>
            </a:pPr>
            <a:r>
              <a:rPr lang="en-AU" sz="1100" dirty="0"/>
              <a:t>Tasracing is giving industry participants the opportunity to contribute their opinions on the future of Tasmania’s racing venues and infrastructure via this consultation document. </a:t>
            </a:r>
          </a:p>
          <a:p>
            <a:pPr marL="171450" lvl="1" indent="-171450">
              <a:spcAft>
                <a:spcPts val="600"/>
              </a:spcAft>
              <a:buFont typeface="Arial" panose="020B0604020202020204" pitchFamily="34" charset="0"/>
              <a:buChar char="•"/>
            </a:pPr>
            <a:r>
              <a:rPr lang="en-AU" sz="1100" dirty="0"/>
              <a:t>Tasracing places great importance on meeting the needs of today’s participants, and the next generation of racing participants. </a:t>
            </a:r>
          </a:p>
          <a:p>
            <a:pPr marL="171450" lvl="1" indent="-171450">
              <a:spcAft>
                <a:spcPts val="600"/>
              </a:spcAft>
              <a:buFont typeface="Arial" panose="020B0604020202020204" pitchFamily="34" charset="0"/>
              <a:buChar char="•"/>
            </a:pPr>
            <a:r>
              <a:rPr lang="en-AU" sz="1100" dirty="0"/>
              <a:t>It is important to encourage as many people involved in racing as possible to review and provide feedback on this consultation document.</a:t>
            </a:r>
          </a:p>
          <a:p>
            <a:pPr marL="0" lvl="1">
              <a:spcAft>
                <a:spcPts val="600"/>
              </a:spcAft>
            </a:pPr>
            <a:r>
              <a:rPr lang="en-AU" sz="1100" dirty="0"/>
              <a:t> </a:t>
            </a:r>
          </a:p>
          <a:p>
            <a:pPr marL="0" lvl="1"/>
            <a:endParaRPr lang="en-AU" b="1" dirty="0"/>
          </a:p>
        </p:txBody>
      </p:sp>
      <p:sp>
        <p:nvSpPr>
          <p:cNvPr id="4" name="TextBox 3"/>
          <p:cNvSpPr txBox="1"/>
          <p:nvPr/>
        </p:nvSpPr>
        <p:spPr>
          <a:xfrm>
            <a:off x="4687033" y="2780928"/>
            <a:ext cx="4104456" cy="2739211"/>
          </a:xfrm>
          <a:prstGeom prst="rect">
            <a:avLst/>
          </a:prstGeom>
          <a:noFill/>
        </p:spPr>
        <p:txBody>
          <a:bodyPr wrap="square" rtlCol="0">
            <a:spAutoFit/>
          </a:bodyPr>
          <a:lstStyle/>
          <a:p>
            <a:pPr marL="0" lvl="1"/>
            <a:endParaRPr lang="en-AU" b="1" dirty="0"/>
          </a:p>
          <a:p>
            <a:pPr marL="0" lvl="1"/>
            <a:r>
              <a:rPr lang="en-AU" sz="1600" b="1" dirty="0">
                <a:solidFill>
                  <a:srgbClr val="506C70"/>
                </a:solidFill>
              </a:rPr>
              <a:t>Customer needs: </a:t>
            </a:r>
          </a:p>
          <a:p>
            <a:pPr marL="171450" lvl="1" indent="-171450">
              <a:buFont typeface="Arial" panose="020B0604020202020204" pitchFamily="34" charset="0"/>
              <a:buChar char="•"/>
            </a:pPr>
            <a:r>
              <a:rPr lang="en-AU" sz="1100" dirty="0"/>
              <a:t>Driven by the company’s customer focus model, all infrastructure planning decisions will be made with consideration for the demands of the end customers of our racing – both on-course patrons and off-course wagering customers. </a:t>
            </a:r>
          </a:p>
          <a:p>
            <a:pPr marL="0" lvl="1"/>
            <a:endParaRPr lang="en-AU" sz="1200" dirty="0"/>
          </a:p>
          <a:p>
            <a:pPr marL="0" lvl="1"/>
            <a:r>
              <a:rPr lang="en-AU" sz="1600" b="1" dirty="0">
                <a:solidFill>
                  <a:srgbClr val="506C70"/>
                </a:solidFill>
              </a:rPr>
              <a:t>Best practice procurement processes: </a:t>
            </a:r>
          </a:p>
          <a:p>
            <a:pPr marL="171450" indent="-171450">
              <a:spcAft>
                <a:spcPts val="600"/>
              </a:spcAft>
              <a:buFont typeface="Arial" panose="020B0604020202020204" pitchFamily="34" charset="0"/>
              <a:buChar char="•"/>
            </a:pPr>
            <a:r>
              <a:rPr lang="en-AU" sz="1100" dirty="0"/>
              <a:t>Tasracing has in place a best practice procurement strategy in line with a review of Tasracing procurement operations by Deloitte.</a:t>
            </a:r>
          </a:p>
          <a:p>
            <a:pPr marL="171450" indent="-171450">
              <a:spcAft>
                <a:spcPts val="600"/>
              </a:spcAft>
              <a:buFont typeface="Arial" panose="020B0604020202020204" pitchFamily="34" charset="0"/>
              <a:buChar char="•"/>
            </a:pPr>
            <a:r>
              <a:rPr lang="en-AU" sz="1100" dirty="0"/>
              <a:t>Tasracing will also adhere to the Tasmanian state government’s ‘Buy Local’ policy.</a:t>
            </a:r>
          </a:p>
          <a:p>
            <a:pPr marL="0" lvl="1"/>
            <a:endParaRPr lang="en-AU" sz="1200" b="1" dirty="0"/>
          </a:p>
        </p:txBody>
      </p:sp>
      <p:sp>
        <p:nvSpPr>
          <p:cNvPr id="6" name="TextBox 5"/>
          <p:cNvSpPr txBox="1"/>
          <p:nvPr/>
        </p:nvSpPr>
        <p:spPr>
          <a:xfrm>
            <a:off x="457200" y="496669"/>
            <a:ext cx="6934200" cy="369332"/>
          </a:xfrm>
          <a:prstGeom prst="rect">
            <a:avLst/>
          </a:prstGeom>
          <a:noFill/>
        </p:spPr>
        <p:txBody>
          <a:bodyPr wrap="square" rtlCol="0">
            <a:spAutoFit/>
          </a:bodyPr>
          <a:lstStyle/>
          <a:p>
            <a:r>
              <a:rPr lang="en-AU" b="1" dirty="0">
                <a:solidFill>
                  <a:srgbClr val="506C70"/>
                </a:solidFill>
              </a:rPr>
              <a:t>Tasracing’s infrastructure journey – </a:t>
            </a:r>
            <a:r>
              <a:rPr lang="en-AU" b="1" i="1" dirty="0">
                <a:solidFill>
                  <a:srgbClr val="506C70"/>
                </a:solidFill>
              </a:rPr>
              <a:t>how are we going to get there?</a:t>
            </a:r>
            <a:endParaRPr lang="en-US" dirty="0">
              <a:solidFill>
                <a:srgbClr val="506C70"/>
              </a:solidFill>
            </a:endParaRPr>
          </a:p>
        </p:txBody>
      </p:sp>
      <p:grpSp>
        <p:nvGrpSpPr>
          <p:cNvPr id="9" name="Group 8">
            <a:extLst>
              <a:ext uri="{FF2B5EF4-FFF2-40B4-BE49-F238E27FC236}">
                <a16:creationId xmlns:a16="http://schemas.microsoft.com/office/drawing/2014/main" id="{C3A615DF-7D67-4F0C-B801-80A9F071FC76}"/>
              </a:ext>
            </a:extLst>
          </p:cNvPr>
          <p:cNvGrpSpPr/>
          <p:nvPr/>
        </p:nvGrpSpPr>
        <p:grpSpPr>
          <a:xfrm>
            <a:off x="7315074" y="6309320"/>
            <a:ext cx="1243522" cy="455022"/>
            <a:chOff x="7315074" y="6309320"/>
            <a:chExt cx="1243522" cy="455022"/>
          </a:xfrm>
        </p:grpSpPr>
        <p:pic>
          <p:nvPicPr>
            <p:cNvPr id="10" name="Picture 9">
              <a:extLst>
                <a:ext uri="{FF2B5EF4-FFF2-40B4-BE49-F238E27FC236}">
                  <a16:creationId xmlns:a16="http://schemas.microsoft.com/office/drawing/2014/main" id="{66DE3557-0A4E-43CD-BCB0-6CD29617447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074" y="6318661"/>
              <a:ext cx="496552" cy="437141"/>
            </a:xfrm>
            <a:prstGeom prst="rect">
              <a:avLst/>
            </a:prstGeom>
            <a:ln>
              <a:noFill/>
            </a:ln>
            <a:effectLst>
              <a:outerShdw blurRad="190500" algn="tl" rotWithShape="0">
                <a:srgbClr val="000000">
                  <a:alpha val="70000"/>
                </a:srgbClr>
              </a:outerShdw>
            </a:effectLst>
          </p:spPr>
        </p:pic>
        <p:pic>
          <p:nvPicPr>
            <p:cNvPr id="11" name="Picture 10">
              <a:extLst>
                <a:ext uri="{FF2B5EF4-FFF2-40B4-BE49-F238E27FC236}">
                  <a16:creationId xmlns:a16="http://schemas.microsoft.com/office/drawing/2014/main" id="{62901C66-27A8-4018-9A90-58F2B517FD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9842" y="6309320"/>
              <a:ext cx="485393" cy="455022"/>
            </a:xfrm>
            <a:prstGeom prst="rect">
              <a:avLst/>
            </a:prstGeom>
            <a:ln>
              <a:noFill/>
            </a:ln>
            <a:effectLst>
              <a:outerShdw blurRad="190500" algn="tl" rotWithShape="0">
                <a:srgbClr val="000000">
                  <a:alpha val="70000"/>
                </a:srgbClr>
              </a:outerShdw>
            </a:effectLst>
          </p:spPr>
        </p:pic>
        <p:pic>
          <p:nvPicPr>
            <p:cNvPr id="12" name="Picture 11">
              <a:extLst>
                <a:ext uri="{FF2B5EF4-FFF2-40B4-BE49-F238E27FC236}">
                  <a16:creationId xmlns:a16="http://schemas.microsoft.com/office/drawing/2014/main" id="{7F3B98DD-561A-407B-9F45-49AF84044B8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62953" y="6318661"/>
              <a:ext cx="495643" cy="436340"/>
            </a:xfrm>
            <a:prstGeom prst="rect">
              <a:avLst/>
            </a:prstGeom>
            <a:ln>
              <a:noFill/>
            </a:ln>
            <a:effectLst>
              <a:outerShdw blurRad="190500" algn="tl" rotWithShape="0">
                <a:srgbClr val="000000">
                  <a:alpha val="70000"/>
                </a:srgbClr>
              </a:outerShdw>
            </a:effectLst>
          </p:spPr>
        </p:pic>
      </p:grpSp>
      <p:sp>
        <p:nvSpPr>
          <p:cNvPr id="13" name="Slide Number Placeholder 4">
            <a:extLst>
              <a:ext uri="{FF2B5EF4-FFF2-40B4-BE49-F238E27FC236}">
                <a16:creationId xmlns:a16="http://schemas.microsoft.com/office/drawing/2014/main" id="{43D9B1DE-D1D5-4F2A-AACD-78B178D7A0F7}"/>
              </a:ext>
            </a:extLst>
          </p:cNvPr>
          <p:cNvSpPr>
            <a:spLocks noGrp="1"/>
          </p:cNvSpPr>
          <p:nvPr>
            <p:ph type="sldNum" sz="quarter" idx="12"/>
          </p:nvPr>
        </p:nvSpPr>
        <p:spPr>
          <a:xfrm>
            <a:off x="8569280" y="6344443"/>
            <a:ext cx="401303" cy="365125"/>
          </a:xfrm>
        </p:spPr>
        <p:txBody>
          <a:bodyPr/>
          <a:lstStyle/>
          <a:p>
            <a:fld id="{62FF4398-4F8B-4D0E-B784-CC04C776DBE1}" type="slidenum">
              <a:rPr lang="en-US" sz="900" smtClean="0">
                <a:solidFill>
                  <a:prstClr val="black">
                    <a:tint val="75000"/>
                  </a:prstClr>
                </a:solidFill>
              </a:rPr>
              <a:t>5</a:t>
            </a:fld>
            <a:endParaRPr lang="en-US" sz="900" dirty="0">
              <a:solidFill>
                <a:prstClr val="black">
                  <a:tint val="75000"/>
                </a:prstClr>
              </a:solidFill>
            </a:endParaRPr>
          </a:p>
        </p:txBody>
      </p:sp>
    </p:spTree>
    <p:extLst>
      <p:ext uri="{BB962C8B-B14F-4D97-AF65-F5344CB8AC3E}">
        <p14:creationId xmlns:p14="http://schemas.microsoft.com/office/powerpoint/2010/main" val="1008228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3" y="476672"/>
            <a:ext cx="8143057" cy="1892826"/>
          </a:xfrm>
          <a:prstGeom prst="rect">
            <a:avLst/>
          </a:prstGeom>
          <a:noFill/>
        </p:spPr>
        <p:txBody>
          <a:bodyPr wrap="square" rtlCol="0">
            <a:spAutoFit/>
          </a:bodyPr>
          <a:lstStyle/>
          <a:p>
            <a:r>
              <a:rPr lang="en-AU" b="1" dirty="0">
                <a:solidFill>
                  <a:srgbClr val="506C70"/>
                </a:solidFill>
              </a:rPr>
              <a:t>Tasracing’s infrastructure journey - </a:t>
            </a:r>
            <a:r>
              <a:rPr lang="en-AU" b="1" i="1" dirty="0">
                <a:solidFill>
                  <a:srgbClr val="506C70"/>
                </a:solidFill>
              </a:rPr>
              <a:t>where have we come from?</a:t>
            </a:r>
          </a:p>
          <a:p>
            <a:endParaRPr lang="en-AU" sz="1100" dirty="0"/>
          </a:p>
          <a:p>
            <a:pPr marL="171450" indent="-171450">
              <a:buFont typeface="Arial" panose="020B0604020202020204" pitchFamily="34" charset="0"/>
              <a:buChar char="•"/>
            </a:pPr>
            <a:r>
              <a:rPr lang="en-AU" sz="1100" dirty="0"/>
              <a:t>Prior to FY17 and despite significant growth in commercial revenue over the preceding years, an appropriate level of asset investment had not been possible due to sustainability challenges. </a:t>
            </a:r>
          </a:p>
          <a:p>
            <a:endParaRPr lang="en-AU" sz="1100" dirty="0"/>
          </a:p>
          <a:p>
            <a:pPr marL="171450" indent="-171450">
              <a:buFont typeface="Arial" panose="020B0604020202020204" pitchFamily="34" charset="0"/>
              <a:buChar char="•"/>
            </a:pPr>
            <a:r>
              <a:rPr lang="en-AU" sz="1100" dirty="0"/>
              <a:t>This led to an “Infrastructure Investment Gap” (illustrated in the graph below), defined as the difference between depreciation and amortisation charges and capital expenditure.  </a:t>
            </a:r>
          </a:p>
          <a:p>
            <a:endParaRPr lang="en-AU" sz="1100" dirty="0"/>
          </a:p>
          <a:p>
            <a:pPr marL="171450" indent="-171450">
              <a:buFont typeface="Arial" panose="020B0604020202020204" pitchFamily="34" charset="0"/>
              <a:buChar char="•"/>
            </a:pPr>
            <a:r>
              <a:rPr lang="en-AU" sz="1100" dirty="0"/>
              <a:t>Due to prudent cash management, since FY18 Tasracing has been able to commence a sustained period of capital investment to counter this “investment gap” by initiating significant projects like the Elwick Track Redevelopment and the GAP Rehoming Facility.</a:t>
            </a:r>
            <a:endParaRPr lang="en-AU" sz="1100" i="1" dirty="0"/>
          </a:p>
        </p:txBody>
      </p:sp>
      <p:sp>
        <p:nvSpPr>
          <p:cNvPr id="2" name="Up Arrow 1"/>
          <p:cNvSpPr/>
          <p:nvPr/>
        </p:nvSpPr>
        <p:spPr>
          <a:xfrm>
            <a:off x="5436096" y="2924944"/>
            <a:ext cx="216024" cy="864096"/>
          </a:xfrm>
          <a:prstGeom prst="up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Up-Down Arrow 3"/>
          <p:cNvSpPr/>
          <p:nvPr/>
        </p:nvSpPr>
        <p:spPr>
          <a:xfrm>
            <a:off x="5292080" y="2899941"/>
            <a:ext cx="432048" cy="1296144"/>
          </a:xfrm>
          <a:prstGeom prst="upDown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Up-Down Arrow 8"/>
          <p:cNvSpPr/>
          <p:nvPr/>
        </p:nvSpPr>
        <p:spPr>
          <a:xfrm>
            <a:off x="2294703" y="3049256"/>
            <a:ext cx="432048" cy="1675887"/>
          </a:xfrm>
          <a:prstGeom prst="upDown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a:extLst>
              <a:ext uri="{FF2B5EF4-FFF2-40B4-BE49-F238E27FC236}">
                <a16:creationId xmlns:a16="http://schemas.microsoft.com/office/drawing/2014/main" id="{82C4A79F-A56C-4BE7-81A6-F657CA99D4ED}"/>
              </a:ext>
            </a:extLst>
          </p:cNvPr>
          <p:cNvPicPr>
            <a:picLocks noChangeAspect="1"/>
          </p:cNvPicPr>
          <p:nvPr/>
        </p:nvPicPr>
        <p:blipFill>
          <a:blip r:embed="rId2"/>
          <a:stretch>
            <a:fillRect/>
          </a:stretch>
        </p:blipFill>
        <p:spPr>
          <a:xfrm>
            <a:off x="1043608" y="2416212"/>
            <a:ext cx="6696744" cy="3559746"/>
          </a:xfrm>
          <a:prstGeom prst="rect">
            <a:avLst/>
          </a:prstGeom>
        </p:spPr>
      </p:pic>
      <p:grpSp>
        <p:nvGrpSpPr>
          <p:cNvPr id="14" name="Group 13">
            <a:extLst>
              <a:ext uri="{FF2B5EF4-FFF2-40B4-BE49-F238E27FC236}">
                <a16:creationId xmlns:a16="http://schemas.microsoft.com/office/drawing/2014/main" id="{4B79738F-35EA-4736-97C5-E462FBACF121}"/>
              </a:ext>
            </a:extLst>
          </p:cNvPr>
          <p:cNvGrpSpPr/>
          <p:nvPr/>
        </p:nvGrpSpPr>
        <p:grpSpPr>
          <a:xfrm>
            <a:off x="7315074" y="6309320"/>
            <a:ext cx="1243522" cy="455022"/>
            <a:chOff x="7315074" y="6309320"/>
            <a:chExt cx="1243522" cy="455022"/>
          </a:xfrm>
        </p:grpSpPr>
        <p:pic>
          <p:nvPicPr>
            <p:cNvPr id="15" name="Picture 14">
              <a:extLst>
                <a:ext uri="{FF2B5EF4-FFF2-40B4-BE49-F238E27FC236}">
                  <a16:creationId xmlns:a16="http://schemas.microsoft.com/office/drawing/2014/main" id="{F70AC86D-38CC-46A3-97D6-D5C7EEA16B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074" y="6318661"/>
              <a:ext cx="496552" cy="437141"/>
            </a:xfrm>
            <a:prstGeom prst="rect">
              <a:avLst/>
            </a:prstGeom>
            <a:ln>
              <a:noFill/>
            </a:ln>
            <a:effectLst>
              <a:outerShdw blurRad="190500" algn="tl" rotWithShape="0">
                <a:srgbClr val="000000">
                  <a:alpha val="70000"/>
                </a:srgbClr>
              </a:outerShdw>
            </a:effectLst>
          </p:spPr>
        </p:pic>
        <p:pic>
          <p:nvPicPr>
            <p:cNvPr id="16" name="Picture 15">
              <a:extLst>
                <a:ext uri="{FF2B5EF4-FFF2-40B4-BE49-F238E27FC236}">
                  <a16:creationId xmlns:a16="http://schemas.microsoft.com/office/drawing/2014/main" id="{8B80579C-3911-4BFE-B15A-D61DED333AF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99842" y="6309320"/>
              <a:ext cx="485393" cy="455022"/>
            </a:xfrm>
            <a:prstGeom prst="rect">
              <a:avLst/>
            </a:prstGeom>
            <a:ln>
              <a:noFill/>
            </a:ln>
            <a:effectLst>
              <a:outerShdw blurRad="190500" algn="tl" rotWithShape="0">
                <a:srgbClr val="000000">
                  <a:alpha val="70000"/>
                </a:srgbClr>
              </a:outerShdw>
            </a:effectLst>
          </p:spPr>
        </p:pic>
        <p:pic>
          <p:nvPicPr>
            <p:cNvPr id="17" name="Picture 16">
              <a:extLst>
                <a:ext uri="{FF2B5EF4-FFF2-40B4-BE49-F238E27FC236}">
                  <a16:creationId xmlns:a16="http://schemas.microsoft.com/office/drawing/2014/main" id="{C9124953-6BA9-497D-9A4F-7385C97F015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62953" y="6318661"/>
              <a:ext cx="495643" cy="436340"/>
            </a:xfrm>
            <a:prstGeom prst="rect">
              <a:avLst/>
            </a:prstGeom>
            <a:ln>
              <a:noFill/>
            </a:ln>
            <a:effectLst>
              <a:outerShdw blurRad="190500" algn="tl" rotWithShape="0">
                <a:srgbClr val="000000">
                  <a:alpha val="70000"/>
                </a:srgbClr>
              </a:outerShdw>
            </a:effectLst>
          </p:spPr>
        </p:pic>
      </p:grpSp>
      <p:sp>
        <p:nvSpPr>
          <p:cNvPr id="18" name="Slide Number Placeholder 4">
            <a:extLst>
              <a:ext uri="{FF2B5EF4-FFF2-40B4-BE49-F238E27FC236}">
                <a16:creationId xmlns:a16="http://schemas.microsoft.com/office/drawing/2014/main" id="{98CAEE4C-ABE0-4909-8FCE-F90E9564F5CD}"/>
              </a:ext>
            </a:extLst>
          </p:cNvPr>
          <p:cNvSpPr>
            <a:spLocks noGrp="1"/>
          </p:cNvSpPr>
          <p:nvPr>
            <p:ph type="sldNum" sz="quarter" idx="12"/>
          </p:nvPr>
        </p:nvSpPr>
        <p:spPr>
          <a:xfrm>
            <a:off x="8569280" y="6344443"/>
            <a:ext cx="401303" cy="365125"/>
          </a:xfrm>
        </p:spPr>
        <p:txBody>
          <a:bodyPr/>
          <a:lstStyle/>
          <a:p>
            <a:fld id="{62FF4398-4F8B-4D0E-B784-CC04C776DBE1}" type="slidenum">
              <a:rPr lang="en-US" sz="900" smtClean="0">
                <a:solidFill>
                  <a:prstClr val="black">
                    <a:tint val="75000"/>
                  </a:prstClr>
                </a:solidFill>
              </a:rPr>
              <a:t>6</a:t>
            </a:fld>
            <a:endParaRPr lang="en-US" sz="900" dirty="0">
              <a:solidFill>
                <a:prstClr val="black">
                  <a:tint val="75000"/>
                </a:prstClr>
              </a:solidFill>
            </a:endParaRPr>
          </a:p>
        </p:txBody>
      </p:sp>
    </p:spTree>
    <p:extLst>
      <p:ext uri="{BB962C8B-B14F-4D97-AF65-F5344CB8AC3E}">
        <p14:creationId xmlns:p14="http://schemas.microsoft.com/office/powerpoint/2010/main" val="979971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5096" y="1635468"/>
            <a:ext cx="8791400" cy="276999"/>
          </a:xfrm>
          <a:prstGeom prst="rect">
            <a:avLst/>
          </a:prstGeom>
        </p:spPr>
        <p:txBody>
          <a:bodyPr wrap="square">
            <a:spAutoFit/>
          </a:bodyPr>
          <a:lstStyle/>
          <a:p>
            <a:pPr algn="just">
              <a:defRPr/>
            </a:pPr>
            <a:r>
              <a:rPr lang="en-AU" sz="1200" dirty="0">
                <a:latin typeface="Franklin Gothic Book" panose="020B0503020102020204" pitchFamily="34" charset="0"/>
              </a:rPr>
              <a:t>  </a:t>
            </a:r>
          </a:p>
        </p:txBody>
      </p:sp>
      <p:sp>
        <p:nvSpPr>
          <p:cNvPr id="6" name="TextBox 5"/>
          <p:cNvSpPr txBox="1"/>
          <p:nvPr/>
        </p:nvSpPr>
        <p:spPr>
          <a:xfrm>
            <a:off x="1403648" y="1266136"/>
            <a:ext cx="184731" cy="369332"/>
          </a:xfrm>
          <a:prstGeom prst="rect">
            <a:avLst/>
          </a:prstGeom>
          <a:noFill/>
        </p:spPr>
        <p:txBody>
          <a:bodyPr wrap="none" rtlCol="0">
            <a:spAutoFit/>
          </a:bodyPr>
          <a:lstStyle/>
          <a:p>
            <a:endParaRPr lang="en-AU" dirty="0"/>
          </a:p>
        </p:txBody>
      </p:sp>
      <p:sp>
        <p:nvSpPr>
          <p:cNvPr id="9" name="TextBox 8"/>
          <p:cNvSpPr txBox="1"/>
          <p:nvPr/>
        </p:nvSpPr>
        <p:spPr>
          <a:xfrm>
            <a:off x="467544" y="491188"/>
            <a:ext cx="8250175" cy="1892826"/>
          </a:xfrm>
          <a:prstGeom prst="rect">
            <a:avLst/>
          </a:prstGeom>
          <a:noFill/>
        </p:spPr>
        <p:txBody>
          <a:bodyPr wrap="square" rtlCol="0">
            <a:spAutoFit/>
          </a:bodyPr>
          <a:lstStyle/>
          <a:p>
            <a:r>
              <a:rPr lang="en-AU" b="1" dirty="0">
                <a:solidFill>
                  <a:srgbClr val="506C70"/>
                </a:solidFill>
              </a:rPr>
              <a:t>More on Asset Management Systems</a:t>
            </a:r>
          </a:p>
          <a:p>
            <a:endParaRPr lang="en-AU" sz="1100" b="1" dirty="0"/>
          </a:p>
          <a:p>
            <a:pPr marL="171450" indent="-171450">
              <a:buFont typeface="Arial" panose="020B0604020202020204" pitchFamily="34" charset="0"/>
              <a:buChar char="•"/>
            </a:pPr>
            <a:r>
              <a:rPr lang="en-AU" sz="1100" dirty="0"/>
              <a:t>Tasracing’s core business system </a:t>
            </a:r>
            <a:r>
              <a:rPr lang="en-AU" sz="1100" dirty="0" err="1"/>
              <a:t>TechnologyOne</a:t>
            </a:r>
            <a:r>
              <a:rPr lang="en-AU" sz="1100" dirty="0"/>
              <a:t> has deeply functional capability in the area of asset management &amp; strategic planning and allows for the development of an evidence based approach to infrastructure needs. As a planning tool it helps develop budgets and to develop and plan for future expenditure profiles.</a:t>
            </a:r>
          </a:p>
          <a:p>
            <a:pPr marL="171450" indent="-171450">
              <a:buFont typeface="Arial" panose="020B0604020202020204" pitchFamily="34" charset="0"/>
              <a:buChar char="•"/>
            </a:pPr>
            <a:endParaRPr lang="en-AU" sz="1100" dirty="0"/>
          </a:p>
          <a:p>
            <a:pPr marL="171450" indent="-171450">
              <a:buFont typeface="Arial" panose="020B0604020202020204" pitchFamily="34" charset="0"/>
              <a:buChar char="•"/>
            </a:pPr>
            <a:r>
              <a:rPr lang="en-AU" sz="1100" dirty="0" err="1"/>
              <a:t>TechnologyOne</a:t>
            </a:r>
            <a:r>
              <a:rPr lang="en-AU" sz="1100" dirty="0"/>
              <a:t> asset management provides Tasracing with a clear understanding of both the value and condition of all Tasracing-owned racing infrastructure – numbering approximately 2,600 asset items state-wide.</a:t>
            </a:r>
          </a:p>
          <a:p>
            <a:pPr marL="171450" indent="-171450">
              <a:buFont typeface="Arial" panose="020B0604020202020204" pitchFamily="34" charset="0"/>
              <a:buChar char="•"/>
            </a:pPr>
            <a:endParaRPr lang="en-AU" sz="1100" dirty="0"/>
          </a:p>
          <a:p>
            <a:pPr marL="171450" indent="-171450">
              <a:buFont typeface="Arial" panose="020B0604020202020204" pitchFamily="34" charset="0"/>
              <a:buChar char="•"/>
            </a:pPr>
            <a:r>
              <a:rPr lang="en-AU" sz="1100" dirty="0"/>
              <a:t>For all assets, Tasracing undertakes regular condition audits to assess each asset against five condition ratings, outlined in the table below:</a:t>
            </a:r>
          </a:p>
        </p:txBody>
      </p:sp>
      <p:graphicFrame>
        <p:nvGraphicFramePr>
          <p:cNvPr id="2" name="Table 1"/>
          <p:cNvGraphicFramePr>
            <a:graphicFrameLocks noGrp="1"/>
          </p:cNvGraphicFramePr>
          <p:nvPr/>
        </p:nvGraphicFramePr>
        <p:xfrm>
          <a:off x="943149" y="2452860"/>
          <a:ext cx="7229251" cy="3558341"/>
        </p:xfrm>
        <a:graphic>
          <a:graphicData uri="http://schemas.openxmlformats.org/drawingml/2006/table">
            <a:tbl>
              <a:tblPr firstRow="1" bandRow="1">
                <a:tableStyleId>{5940675A-B579-460E-94D1-54222C63F5DA}</a:tableStyleId>
              </a:tblPr>
              <a:tblGrid>
                <a:gridCol w="900671">
                  <a:extLst>
                    <a:ext uri="{9D8B030D-6E8A-4147-A177-3AD203B41FA5}">
                      <a16:colId xmlns:a16="http://schemas.microsoft.com/office/drawing/2014/main" val="20000"/>
                    </a:ext>
                  </a:extLst>
                </a:gridCol>
                <a:gridCol w="2963615">
                  <a:extLst>
                    <a:ext uri="{9D8B030D-6E8A-4147-A177-3AD203B41FA5}">
                      <a16:colId xmlns:a16="http://schemas.microsoft.com/office/drawing/2014/main" val="20001"/>
                    </a:ext>
                  </a:extLst>
                </a:gridCol>
                <a:gridCol w="3364965">
                  <a:extLst>
                    <a:ext uri="{9D8B030D-6E8A-4147-A177-3AD203B41FA5}">
                      <a16:colId xmlns:a16="http://schemas.microsoft.com/office/drawing/2014/main" val="20002"/>
                    </a:ext>
                  </a:extLst>
                </a:gridCol>
              </a:tblGrid>
              <a:tr h="416612">
                <a:tc>
                  <a:txBody>
                    <a:bodyPr/>
                    <a:lstStyle/>
                    <a:p>
                      <a:pPr marL="108000" algn="ctr" eaLnBrk="0" hangingPunct="0">
                        <a:lnSpc>
                          <a:spcPct val="100000"/>
                        </a:lnSpc>
                        <a:spcBef>
                          <a:spcPts val="0"/>
                        </a:spcBef>
                        <a:spcAft>
                          <a:spcPts val="0"/>
                        </a:spcAft>
                      </a:pPr>
                      <a:r>
                        <a:rPr lang="en-AU" sz="1200" b="1" dirty="0">
                          <a:effectLst/>
                        </a:rPr>
                        <a:t>Condition </a:t>
                      </a:r>
                    </a:p>
                    <a:p>
                      <a:pPr marL="108000" algn="ctr" eaLnBrk="0" hangingPunct="0">
                        <a:lnSpc>
                          <a:spcPct val="100000"/>
                        </a:lnSpc>
                        <a:spcBef>
                          <a:spcPts val="0"/>
                        </a:spcBef>
                        <a:spcAft>
                          <a:spcPts val="0"/>
                        </a:spcAft>
                      </a:pPr>
                      <a:r>
                        <a:rPr lang="en-AU" sz="1200" b="1" dirty="0">
                          <a:effectLst/>
                        </a:rPr>
                        <a:t>rating</a:t>
                      </a:r>
                      <a:endParaRPr lang="en-AU"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lumMod val="85000"/>
                      </a:schemeClr>
                    </a:solidFill>
                  </a:tcPr>
                </a:tc>
                <a:tc>
                  <a:txBody>
                    <a:bodyPr/>
                    <a:lstStyle/>
                    <a:p>
                      <a:pPr marL="108000" marR="62865" algn="ctr" eaLnBrk="0" hangingPunct="0">
                        <a:lnSpc>
                          <a:spcPct val="100000"/>
                        </a:lnSpc>
                        <a:spcBef>
                          <a:spcPts val="0"/>
                        </a:spcBef>
                        <a:spcAft>
                          <a:spcPts val="0"/>
                        </a:spcAft>
                        <a:tabLst>
                          <a:tab pos="1271270" algn="l"/>
                          <a:tab pos="1639570" algn="l"/>
                        </a:tabLst>
                      </a:pPr>
                      <a:r>
                        <a:rPr lang="en-AU" sz="1200" b="1" dirty="0">
                          <a:effectLst/>
                        </a:rPr>
                        <a:t>Description </a:t>
                      </a:r>
                    </a:p>
                  </a:txBody>
                  <a:tcPr marL="0" marR="0" marT="0" marB="0" anchor="ctr">
                    <a:solidFill>
                      <a:schemeClr val="bg1">
                        <a:lumMod val="85000"/>
                      </a:schemeClr>
                    </a:solidFill>
                  </a:tcPr>
                </a:tc>
                <a:tc>
                  <a:txBody>
                    <a:bodyPr/>
                    <a:lstStyle/>
                    <a:p>
                      <a:pPr marL="108000" marR="64770" algn="ctr" eaLnBrk="0" hangingPunct="0">
                        <a:lnSpc>
                          <a:spcPct val="100000"/>
                        </a:lnSpc>
                        <a:spcBef>
                          <a:spcPts val="0"/>
                        </a:spcBef>
                        <a:spcAft>
                          <a:spcPts val="0"/>
                        </a:spcAft>
                      </a:pPr>
                      <a:r>
                        <a:rPr lang="en-AU" sz="1200" b="1" dirty="0">
                          <a:effectLst/>
                        </a:rPr>
                        <a:t>Actions</a:t>
                      </a:r>
                      <a:endParaRPr lang="en-AU"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lumMod val="85000"/>
                      </a:schemeClr>
                    </a:solidFill>
                  </a:tcPr>
                </a:tc>
                <a:extLst>
                  <a:ext uri="{0D108BD9-81ED-4DB2-BD59-A6C34878D82A}">
                    <a16:rowId xmlns:a16="http://schemas.microsoft.com/office/drawing/2014/main" val="10000"/>
                  </a:ext>
                </a:extLst>
              </a:tr>
              <a:tr h="529036">
                <a:tc>
                  <a:txBody>
                    <a:bodyPr/>
                    <a:lstStyle/>
                    <a:p>
                      <a:pPr eaLnBrk="0" hangingPunct="0">
                        <a:lnSpc>
                          <a:spcPct val="100000"/>
                        </a:lnSpc>
                        <a:spcBef>
                          <a:spcPts val="0"/>
                        </a:spcBef>
                        <a:spcAft>
                          <a:spcPts val="0"/>
                        </a:spcAft>
                      </a:pPr>
                      <a:r>
                        <a:rPr lang="en-AU" sz="1200" b="1" dirty="0">
                          <a:effectLst/>
                        </a:rPr>
                        <a:t> </a:t>
                      </a:r>
                    </a:p>
                    <a:p>
                      <a:pPr algn="ctr" eaLnBrk="0" hangingPunct="0">
                        <a:lnSpc>
                          <a:spcPct val="100000"/>
                        </a:lnSpc>
                        <a:spcBef>
                          <a:spcPts val="0"/>
                        </a:spcBef>
                        <a:spcAft>
                          <a:spcPts val="0"/>
                        </a:spcAft>
                      </a:pPr>
                      <a:r>
                        <a:rPr lang="en-AU" sz="1200" b="1" dirty="0">
                          <a:effectLst/>
                        </a:rPr>
                        <a:t>1</a:t>
                      </a:r>
                      <a:endParaRPr lang="en-AU"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5405" marR="62865" algn="ctr" eaLnBrk="0" hangingPunct="0">
                        <a:lnSpc>
                          <a:spcPct val="100000"/>
                        </a:lnSpc>
                        <a:spcBef>
                          <a:spcPts val="0"/>
                        </a:spcBef>
                        <a:spcAft>
                          <a:spcPts val="0"/>
                        </a:spcAft>
                        <a:tabLst>
                          <a:tab pos="1271270" algn="l"/>
                          <a:tab pos="1639570" algn="l"/>
                        </a:tabLst>
                      </a:pPr>
                      <a:r>
                        <a:rPr lang="en-AU" sz="1200" spc="-5" dirty="0">
                          <a:effectLst/>
                        </a:rPr>
                        <a:t>Unserviceable</a:t>
                      </a:r>
                      <a:r>
                        <a:rPr lang="en-AU" sz="1200" spc="-5" baseline="0" dirty="0">
                          <a:effectLst/>
                        </a:rPr>
                        <a:t> </a:t>
                      </a:r>
                      <a:r>
                        <a:rPr lang="en-AU" sz="1200" dirty="0">
                          <a:effectLst/>
                        </a:rPr>
                        <a:t>- </a:t>
                      </a:r>
                      <a:r>
                        <a:rPr lang="en-AU" sz="1200" spc="-5" dirty="0">
                          <a:effectLst/>
                        </a:rPr>
                        <a:t>requires</a:t>
                      </a:r>
                      <a:r>
                        <a:rPr lang="en-AU" sz="1200" dirty="0">
                          <a:effectLst/>
                        </a:rPr>
                        <a:t> immediate</a:t>
                      </a:r>
                      <a:r>
                        <a:rPr lang="en-AU" sz="1200" spc="-60" baseline="0" dirty="0">
                          <a:effectLst/>
                        </a:rPr>
                        <a:t> </a:t>
                      </a:r>
                      <a:r>
                        <a:rPr lang="en-AU" sz="1200" dirty="0">
                          <a:effectLst/>
                        </a:rPr>
                        <a:t>attention/investigation.</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65405" marR="64770" indent="0" algn="ctr" eaLnBrk="0" hangingPunct="0">
                        <a:lnSpc>
                          <a:spcPct val="100000"/>
                        </a:lnSpc>
                        <a:spcBef>
                          <a:spcPts val="0"/>
                        </a:spcBef>
                        <a:spcAft>
                          <a:spcPts val="0"/>
                        </a:spcAft>
                        <a:buFont typeface="Arial" panose="020B0604020202020204" pitchFamily="34" charset="0"/>
                        <a:buNone/>
                      </a:pPr>
                      <a:r>
                        <a:rPr lang="en-AU" sz="1200" dirty="0">
                          <a:effectLst/>
                        </a:rPr>
                        <a:t>Requires investigation in current budget period. Retirement or replacement deemed</a:t>
                      </a:r>
                      <a:r>
                        <a:rPr lang="en-AU" sz="1200" spc="-20" dirty="0">
                          <a:effectLst/>
                        </a:rPr>
                        <a:t> </a:t>
                      </a:r>
                      <a:r>
                        <a:rPr lang="en-AU" sz="1200" dirty="0">
                          <a:effectLst/>
                        </a:rPr>
                        <a:t>imminent.</a:t>
                      </a:r>
                    </a:p>
                    <a:p>
                      <a:pPr marL="236855" marR="64770" indent="-171450" algn="ctr" eaLnBrk="0" hangingPunct="0">
                        <a:lnSpc>
                          <a:spcPct val="100000"/>
                        </a:lnSpc>
                        <a:spcBef>
                          <a:spcPts val="0"/>
                        </a:spcBef>
                        <a:spcAft>
                          <a:spcPts val="0"/>
                        </a:spcAft>
                        <a:buFont typeface="Arial" panose="020B0604020202020204" pitchFamily="34" charset="0"/>
                        <a:buChar char="•"/>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1"/>
                  </a:ext>
                </a:extLst>
              </a:tr>
              <a:tr h="581409">
                <a:tc>
                  <a:txBody>
                    <a:bodyPr/>
                    <a:lstStyle/>
                    <a:p>
                      <a:pPr eaLnBrk="0" hangingPunct="0">
                        <a:lnSpc>
                          <a:spcPct val="100000"/>
                        </a:lnSpc>
                        <a:spcBef>
                          <a:spcPts val="0"/>
                        </a:spcBef>
                        <a:spcAft>
                          <a:spcPts val="0"/>
                        </a:spcAft>
                      </a:pPr>
                      <a:r>
                        <a:rPr lang="en-AU" sz="1200" b="1" dirty="0">
                          <a:effectLst/>
                        </a:rPr>
                        <a:t> </a:t>
                      </a:r>
                    </a:p>
                    <a:p>
                      <a:pPr algn="ctr" eaLnBrk="0" hangingPunct="0">
                        <a:lnSpc>
                          <a:spcPct val="100000"/>
                        </a:lnSpc>
                        <a:spcBef>
                          <a:spcPts val="0"/>
                        </a:spcBef>
                        <a:spcAft>
                          <a:spcPts val="0"/>
                        </a:spcAft>
                      </a:pPr>
                      <a:r>
                        <a:rPr lang="en-AU" sz="1200" b="1" dirty="0">
                          <a:effectLst/>
                        </a:rPr>
                        <a:t>2</a:t>
                      </a:r>
                      <a:endParaRPr lang="en-AU"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5405" marR="63500" algn="ctr" eaLnBrk="0" hangingPunct="0">
                        <a:lnSpc>
                          <a:spcPct val="100000"/>
                        </a:lnSpc>
                        <a:spcBef>
                          <a:spcPts val="0"/>
                        </a:spcBef>
                        <a:spcAft>
                          <a:spcPts val="0"/>
                        </a:spcAft>
                        <a:tabLst>
                          <a:tab pos="793115" algn="l"/>
                        </a:tabLst>
                      </a:pPr>
                      <a:r>
                        <a:rPr lang="en-AU" sz="1200" spc="-5" dirty="0">
                          <a:effectLst/>
                        </a:rPr>
                        <a:t>Requires</a:t>
                      </a:r>
                      <a:r>
                        <a:rPr lang="en-AU" sz="1200" spc="-5" baseline="0" dirty="0">
                          <a:effectLst/>
                        </a:rPr>
                        <a:t> </a:t>
                      </a:r>
                      <a:r>
                        <a:rPr lang="en-AU" sz="1200" spc="-5" dirty="0">
                          <a:effectLst/>
                        </a:rPr>
                        <a:t>attention/investigation</a:t>
                      </a:r>
                      <a:r>
                        <a:rPr lang="en-AU" sz="1200" dirty="0">
                          <a:effectLst/>
                        </a:rPr>
                        <a:t> in the short</a:t>
                      </a:r>
                      <a:r>
                        <a:rPr lang="en-AU" sz="1200" spc="-25" dirty="0">
                          <a:effectLst/>
                        </a:rPr>
                        <a:t> </a:t>
                      </a:r>
                      <a:r>
                        <a:rPr lang="en-AU" sz="1200" dirty="0">
                          <a:effectLst/>
                        </a:rPr>
                        <a:t>term.</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65405" marR="63500" indent="0" algn="ctr" eaLnBrk="0" hangingPunct="0">
                        <a:lnSpc>
                          <a:spcPct val="100000"/>
                        </a:lnSpc>
                        <a:spcBef>
                          <a:spcPts val="0"/>
                        </a:spcBef>
                        <a:spcAft>
                          <a:spcPts val="0"/>
                        </a:spcAft>
                        <a:buFont typeface="Arial" panose="020B0604020202020204" pitchFamily="34" charset="0"/>
                        <a:buNone/>
                      </a:pPr>
                      <a:r>
                        <a:rPr lang="en-AU" sz="1200" dirty="0">
                          <a:effectLst/>
                        </a:rPr>
                        <a:t>Review</a:t>
                      </a:r>
                      <a:r>
                        <a:rPr lang="en-AU" sz="1200" baseline="0" dirty="0">
                          <a:effectLst/>
                        </a:rPr>
                        <a:t> in current </a:t>
                      </a:r>
                      <a:r>
                        <a:rPr lang="en-AU" sz="1200" dirty="0">
                          <a:effectLst/>
                        </a:rPr>
                        <a:t>budget period. </a:t>
                      </a:r>
                    </a:p>
                    <a:p>
                      <a:pPr marL="65405" marR="63500" indent="0" algn="ctr" eaLnBrk="0" hangingPunct="0">
                        <a:lnSpc>
                          <a:spcPct val="100000"/>
                        </a:lnSpc>
                        <a:spcBef>
                          <a:spcPts val="0"/>
                        </a:spcBef>
                        <a:spcAft>
                          <a:spcPts val="0"/>
                        </a:spcAft>
                        <a:buFont typeface="Arial" panose="020B0604020202020204" pitchFamily="34" charset="0"/>
                        <a:buNone/>
                      </a:pPr>
                      <a:r>
                        <a:rPr lang="en-AU" sz="1200" dirty="0">
                          <a:effectLst/>
                        </a:rPr>
                        <a:t>Major maintenance or replacement</a:t>
                      </a:r>
                      <a:r>
                        <a:rPr lang="en-AU" sz="1200" spc="-35" dirty="0">
                          <a:effectLst/>
                        </a:rPr>
                        <a:t> </a:t>
                      </a:r>
                      <a:r>
                        <a:rPr lang="en-AU" sz="1200" dirty="0">
                          <a:effectLst/>
                        </a:rPr>
                        <a:t>likely.</a:t>
                      </a:r>
                    </a:p>
                    <a:p>
                      <a:pPr marL="236855" marR="63500" indent="-171450" algn="ctr" eaLnBrk="0" hangingPunct="0">
                        <a:lnSpc>
                          <a:spcPct val="100000"/>
                        </a:lnSpc>
                        <a:spcBef>
                          <a:spcPts val="0"/>
                        </a:spcBef>
                        <a:spcAft>
                          <a:spcPts val="0"/>
                        </a:spcAft>
                        <a:buFont typeface="Arial" panose="020B0604020202020204" pitchFamily="34" charset="0"/>
                        <a:buChar char="•"/>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2"/>
                  </a:ext>
                </a:extLst>
              </a:tr>
              <a:tr h="881727">
                <a:tc>
                  <a:txBody>
                    <a:bodyPr/>
                    <a:lstStyle/>
                    <a:p>
                      <a:pPr eaLnBrk="0" hangingPunct="0">
                        <a:lnSpc>
                          <a:spcPct val="100000"/>
                        </a:lnSpc>
                        <a:spcBef>
                          <a:spcPts val="0"/>
                        </a:spcBef>
                        <a:spcAft>
                          <a:spcPts val="0"/>
                        </a:spcAft>
                      </a:pPr>
                      <a:r>
                        <a:rPr lang="en-AU" sz="1200" b="1" dirty="0">
                          <a:effectLst/>
                        </a:rPr>
                        <a:t> </a:t>
                      </a:r>
                    </a:p>
                    <a:p>
                      <a:pPr algn="ctr" eaLnBrk="0" hangingPunct="0">
                        <a:lnSpc>
                          <a:spcPct val="100000"/>
                        </a:lnSpc>
                        <a:spcBef>
                          <a:spcPts val="0"/>
                        </a:spcBef>
                        <a:spcAft>
                          <a:spcPts val="0"/>
                        </a:spcAft>
                      </a:pPr>
                      <a:r>
                        <a:rPr lang="en-AU" sz="1200" b="1" dirty="0">
                          <a:effectLst/>
                        </a:rPr>
                        <a:t>3</a:t>
                      </a:r>
                      <a:endParaRPr lang="en-AU"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5405" marR="62865" algn="ctr" eaLnBrk="0" hangingPunct="0">
                        <a:lnSpc>
                          <a:spcPct val="100000"/>
                        </a:lnSpc>
                        <a:spcBef>
                          <a:spcPts val="0"/>
                        </a:spcBef>
                        <a:spcAft>
                          <a:spcPts val="0"/>
                        </a:spcAft>
                      </a:pPr>
                      <a:r>
                        <a:rPr lang="en-AU" sz="1200" dirty="0">
                          <a:effectLst/>
                        </a:rPr>
                        <a:t>Serviceable condition – requires maintenance program to hold this condition.</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65405" marR="62230" indent="0" algn="ctr" eaLnBrk="0" hangingPunct="0">
                        <a:lnSpc>
                          <a:spcPct val="100000"/>
                        </a:lnSpc>
                        <a:spcBef>
                          <a:spcPts val="0"/>
                        </a:spcBef>
                        <a:spcAft>
                          <a:spcPts val="0"/>
                        </a:spcAft>
                        <a:buFont typeface="Arial" panose="020B0604020202020204" pitchFamily="34" charset="0"/>
                        <a:buNone/>
                      </a:pPr>
                      <a:r>
                        <a:rPr lang="en-AU" sz="1200" dirty="0">
                          <a:effectLst/>
                        </a:rPr>
                        <a:t>Performance of intended function for this asset deemed serviceable. </a:t>
                      </a:r>
                    </a:p>
                    <a:p>
                      <a:pPr marL="65405" marR="62230" indent="0" algn="ctr" eaLnBrk="0" hangingPunct="0">
                        <a:lnSpc>
                          <a:spcPct val="100000"/>
                        </a:lnSpc>
                        <a:spcBef>
                          <a:spcPts val="0"/>
                        </a:spcBef>
                        <a:spcAft>
                          <a:spcPts val="0"/>
                        </a:spcAft>
                        <a:buFont typeface="Arial" panose="020B0604020202020204" pitchFamily="34" charset="0"/>
                        <a:buNone/>
                      </a:pPr>
                      <a:r>
                        <a:rPr lang="en-AU" sz="1200" dirty="0">
                          <a:effectLst/>
                        </a:rPr>
                        <a:t>To be reviewed during ongoing annual asset inspection/audit.</a:t>
                      </a:r>
                    </a:p>
                    <a:p>
                      <a:pPr marL="236855" marR="62230" indent="-171450" algn="ctr" eaLnBrk="0" hangingPunct="0">
                        <a:lnSpc>
                          <a:spcPct val="100000"/>
                        </a:lnSpc>
                        <a:spcBef>
                          <a:spcPts val="0"/>
                        </a:spcBef>
                        <a:spcAft>
                          <a:spcPts val="0"/>
                        </a:spcAft>
                        <a:buFont typeface="Arial" panose="020B0604020202020204" pitchFamily="34" charset="0"/>
                        <a:buChar char="•"/>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3"/>
                  </a:ext>
                </a:extLst>
              </a:tr>
              <a:tr h="529036">
                <a:tc>
                  <a:txBody>
                    <a:bodyPr/>
                    <a:lstStyle/>
                    <a:p>
                      <a:pPr eaLnBrk="0" hangingPunct="0">
                        <a:lnSpc>
                          <a:spcPct val="100000"/>
                        </a:lnSpc>
                        <a:spcBef>
                          <a:spcPts val="0"/>
                        </a:spcBef>
                        <a:spcAft>
                          <a:spcPts val="0"/>
                        </a:spcAft>
                      </a:pPr>
                      <a:r>
                        <a:rPr lang="en-AU" sz="1200" b="1" dirty="0">
                          <a:effectLst/>
                        </a:rPr>
                        <a:t> </a:t>
                      </a:r>
                    </a:p>
                    <a:p>
                      <a:pPr algn="ctr" eaLnBrk="0" hangingPunct="0">
                        <a:lnSpc>
                          <a:spcPct val="100000"/>
                        </a:lnSpc>
                        <a:spcBef>
                          <a:spcPts val="0"/>
                        </a:spcBef>
                        <a:spcAft>
                          <a:spcPts val="0"/>
                        </a:spcAft>
                      </a:pPr>
                      <a:r>
                        <a:rPr lang="en-AU" sz="1200" b="1" dirty="0">
                          <a:effectLst/>
                        </a:rPr>
                        <a:t>4</a:t>
                      </a:r>
                      <a:endParaRPr lang="en-AU"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5405" marR="62865" algn="ctr" eaLnBrk="0" hangingPunct="0">
                        <a:lnSpc>
                          <a:spcPct val="100000"/>
                        </a:lnSpc>
                        <a:spcBef>
                          <a:spcPts val="0"/>
                        </a:spcBef>
                        <a:spcAft>
                          <a:spcPts val="0"/>
                        </a:spcAft>
                      </a:pPr>
                      <a:r>
                        <a:rPr lang="en-AU" sz="1200">
                          <a:effectLst/>
                        </a:rPr>
                        <a:t>In good condition – maintenance program to</a:t>
                      </a:r>
                      <a:r>
                        <a:rPr lang="en-AU" sz="1200" spc="-40">
                          <a:effectLst/>
                        </a:rPr>
                        <a:t> </a:t>
                      </a:r>
                      <a:r>
                        <a:rPr lang="en-AU" sz="1200">
                          <a:effectLst/>
                        </a:rPr>
                        <a:t>reflect.</a:t>
                      </a:r>
                      <a:endParaRPr lang="en-AU"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65405" marR="64135" indent="0" algn="ctr" eaLnBrk="0" hangingPunct="0">
                        <a:lnSpc>
                          <a:spcPct val="100000"/>
                        </a:lnSpc>
                        <a:spcBef>
                          <a:spcPts val="0"/>
                        </a:spcBef>
                        <a:spcAft>
                          <a:spcPts val="0"/>
                        </a:spcAft>
                        <a:buFont typeface="Arial" panose="020B0604020202020204" pitchFamily="34" charset="0"/>
                        <a:buNone/>
                      </a:pPr>
                      <a:r>
                        <a:rPr lang="en-AU" sz="1200" dirty="0">
                          <a:effectLst/>
                        </a:rPr>
                        <a:t>In very serviceable condition with no need to replace in the foreseeable future.</a:t>
                      </a:r>
                    </a:p>
                    <a:p>
                      <a:pPr marL="236855" marR="64135" indent="-171450" algn="ctr" eaLnBrk="0" hangingPunct="0">
                        <a:lnSpc>
                          <a:spcPct val="100000"/>
                        </a:lnSpc>
                        <a:spcBef>
                          <a:spcPts val="0"/>
                        </a:spcBef>
                        <a:spcAft>
                          <a:spcPts val="0"/>
                        </a:spcAft>
                        <a:buFont typeface="Arial" panose="020B0604020202020204" pitchFamily="34" charset="0"/>
                        <a:buChar char="•"/>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4"/>
                  </a:ext>
                </a:extLst>
              </a:tr>
              <a:tr h="529036">
                <a:tc>
                  <a:txBody>
                    <a:bodyPr/>
                    <a:lstStyle/>
                    <a:p>
                      <a:pPr eaLnBrk="0" hangingPunct="0">
                        <a:lnSpc>
                          <a:spcPct val="100000"/>
                        </a:lnSpc>
                        <a:spcBef>
                          <a:spcPts val="0"/>
                        </a:spcBef>
                        <a:spcAft>
                          <a:spcPts val="0"/>
                        </a:spcAft>
                      </a:pPr>
                      <a:r>
                        <a:rPr lang="en-AU" sz="1200" b="1" dirty="0">
                          <a:effectLst/>
                        </a:rPr>
                        <a:t> </a:t>
                      </a:r>
                    </a:p>
                    <a:p>
                      <a:pPr algn="ctr" eaLnBrk="0" hangingPunct="0">
                        <a:lnSpc>
                          <a:spcPct val="100000"/>
                        </a:lnSpc>
                        <a:spcBef>
                          <a:spcPts val="0"/>
                        </a:spcBef>
                        <a:spcAft>
                          <a:spcPts val="0"/>
                        </a:spcAft>
                      </a:pPr>
                      <a:r>
                        <a:rPr lang="en-AU" sz="1200" b="1" dirty="0">
                          <a:effectLst/>
                        </a:rPr>
                        <a:t>5</a:t>
                      </a:r>
                      <a:endParaRPr lang="en-AU"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5405" marR="63500" algn="ctr" eaLnBrk="0" hangingPunct="0">
                        <a:lnSpc>
                          <a:spcPct val="100000"/>
                        </a:lnSpc>
                        <a:spcBef>
                          <a:spcPts val="0"/>
                        </a:spcBef>
                        <a:spcAft>
                          <a:spcPts val="0"/>
                        </a:spcAft>
                      </a:pPr>
                      <a:r>
                        <a:rPr lang="en-AU" sz="1200" dirty="0">
                          <a:effectLst/>
                        </a:rPr>
                        <a:t>New or near new condition – maintenance program to</a:t>
                      </a:r>
                      <a:r>
                        <a:rPr lang="en-AU" sz="1200" spc="-35" dirty="0">
                          <a:effectLst/>
                        </a:rPr>
                        <a:t> </a:t>
                      </a:r>
                      <a:r>
                        <a:rPr lang="en-AU" sz="1200" dirty="0">
                          <a:effectLst/>
                        </a:rPr>
                        <a:t>reflect.</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65405" marR="64770" indent="0" algn="ctr" eaLnBrk="0" hangingPunct="0">
                        <a:lnSpc>
                          <a:spcPct val="100000"/>
                        </a:lnSpc>
                        <a:spcBef>
                          <a:spcPts val="0"/>
                        </a:spcBef>
                        <a:spcAft>
                          <a:spcPts val="0"/>
                        </a:spcAft>
                        <a:buFont typeface="Arial" panose="020B0604020202020204" pitchFamily="34" charset="0"/>
                        <a:buNone/>
                      </a:pPr>
                      <a:r>
                        <a:rPr lang="en-AU" sz="1200" dirty="0">
                          <a:effectLst/>
                        </a:rPr>
                        <a:t>Likely to be at the beginning of service life with no</a:t>
                      </a:r>
                    </a:p>
                    <a:p>
                      <a:pPr marL="65405" marR="64770" indent="0" algn="ctr" eaLnBrk="0" hangingPunct="0">
                        <a:lnSpc>
                          <a:spcPct val="100000"/>
                        </a:lnSpc>
                        <a:spcBef>
                          <a:spcPts val="0"/>
                        </a:spcBef>
                        <a:spcAft>
                          <a:spcPts val="0"/>
                        </a:spcAft>
                        <a:buFont typeface="Arial" panose="020B0604020202020204" pitchFamily="34" charset="0"/>
                        <a:buNone/>
                      </a:pPr>
                      <a:r>
                        <a:rPr lang="en-AU" sz="1200" dirty="0">
                          <a:effectLst/>
                        </a:rPr>
                        <a:t>need to replace in the foreseeable</a:t>
                      </a:r>
                      <a:r>
                        <a:rPr lang="en-AU" sz="1200" spc="-25" dirty="0">
                          <a:effectLst/>
                        </a:rPr>
                        <a:t> </a:t>
                      </a:r>
                      <a:r>
                        <a:rPr lang="en-AU" sz="1200" dirty="0">
                          <a:effectLst/>
                        </a:rPr>
                        <a:t>future.</a:t>
                      </a:r>
                    </a:p>
                    <a:p>
                      <a:pPr marL="236855" marR="64770" indent="-171450" algn="ctr" eaLnBrk="0" hangingPunct="0">
                        <a:lnSpc>
                          <a:spcPct val="100000"/>
                        </a:lnSpc>
                        <a:spcBef>
                          <a:spcPts val="0"/>
                        </a:spcBef>
                        <a:spcAft>
                          <a:spcPts val="0"/>
                        </a:spcAft>
                        <a:buFont typeface="Arial" panose="020B0604020202020204" pitchFamily="34" charset="0"/>
                        <a:buChar char="•"/>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5"/>
                  </a:ext>
                </a:extLst>
              </a:tr>
            </a:tbl>
          </a:graphicData>
        </a:graphic>
      </p:graphicFrame>
      <p:grpSp>
        <p:nvGrpSpPr>
          <p:cNvPr id="14" name="Group 13">
            <a:extLst>
              <a:ext uri="{FF2B5EF4-FFF2-40B4-BE49-F238E27FC236}">
                <a16:creationId xmlns:a16="http://schemas.microsoft.com/office/drawing/2014/main" id="{53F4AD63-0CEC-41A8-AB9A-C340FAE7F50E}"/>
              </a:ext>
            </a:extLst>
          </p:cNvPr>
          <p:cNvGrpSpPr/>
          <p:nvPr/>
        </p:nvGrpSpPr>
        <p:grpSpPr>
          <a:xfrm>
            <a:off x="7315074" y="6309320"/>
            <a:ext cx="1243522" cy="455022"/>
            <a:chOff x="7315074" y="6309320"/>
            <a:chExt cx="1243522" cy="455022"/>
          </a:xfrm>
        </p:grpSpPr>
        <p:pic>
          <p:nvPicPr>
            <p:cNvPr id="15" name="Picture 14">
              <a:extLst>
                <a:ext uri="{FF2B5EF4-FFF2-40B4-BE49-F238E27FC236}">
                  <a16:creationId xmlns:a16="http://schemas.microsoft.com/office/drawing/2014/main" id="{93CB5AC5-1228-4D28-A22E-57E4888BAD7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074" y="6318661"/>
              <a:ext cx="496552" cy="437141"/>
            </a:xfrm>
            <a:prstGeom prst="rect">
              <a:avLst/>
            </a:prstGeom>
            <a:ln>
              <a:noFill/>
            </a:ln>
            <a:effectLst>
              <a:outerShdw blurRad="190500" algn="tl" rotWithShape="0">
                <a:srgbClr val="000000">
                  <a:alpha val="70000"/>
                </a:srgbClr>
              </a:outerShdw>
            </a:effectLst>
          </p:spPr>
        </p:pic>
        <p:pic>
          <p:nvPicPr>
            <p:cNvPr id="16" name="Picture 15">
              <a:extLst>
                <a:ext uri="{FF2B5EF4-FFF2-40B4-BE49-F238E27FC236}">
                  <a16:creationId xmlns:a16="http://schemas.microsoft.com/office/drawing/2014/main" id="{92EA5B21-5C9E-4F19-BCA9-0B3D9960128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99842" y="6309320"/>
              <a:ext cx="485393" cy="455022"/>
            </a:xfrm>
            <a:prstGeom prst="rect">
              <a:avLst/>
            </a:prstGeom>
            <a:ln>
              <a:noFill/>
            </a:ln>
            <a:effectLst>
              <a:outerShdw blurRad="190500" algn="tl" rotWithShape="0">
                <a:srgbClr val="000000">
                  <a:alpha val="70000"/>
                </a:srgbClr>
              </a:outerShdw>
            </a:effectLst>
          </p:spPr>
        </p:pic>
        <p:pic>
          <p:nvPicPr>
            <p:cNvPr id="17" name="Picture 16">
              <a:extLst>
                <a:ext uri="{FF2B5EF4-FFF2-40B4-BE49-F238E27FC236}">
                  <a16:creationId xmlns:a16="http://schemas.microsoft.com/office/drawing/2014/main" id="{635F66C9-72C8-4E1D-9F70-D3C2D3555CD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62953" y="6318661"/>
              <a:ext cx="495643" cy="436340"/>
            </a:xfrm>
            <a:prstGeom prst="rect">
              <a:avLst/>
            </a:prstGeom>
            <a:ln>
              <a:noFill/>
            </a:ln>
            <a:effectLst>
              <a:outerShdw blurRad="190500" algn="tl" rotWithShape="0">
                <a:srgbClr val="000000">
                  <a:alpha val="70000"/>
                </a:srgbClr>
              </a:outerShdw>
            </a:effectLst>
          </p:spPr>
        </p:pic>
      </p:grpSp>
      <p:sp>
        <p:nvSpPr>
          <p:cNvPr id="18" name="Slide Number Placeholder 4">
            <a:extLst>
              <a:ext uri="{FF2B5EF4-FFF2-40B4-BE49-F238E27FC236}">
                <a16:creationId xmlns:a16="http://schemas.microsoft.com/office/drawing/2014/main" id="{E654AE97-2A2E-444B-A2B5-9EFBABB48484}"/>
              </a:ext>
            </a:extLst>
          </p:cNvPr>
          <p:cNvSpPr>
            <a:spLocks noGrp="1"/>
          </p:cNvSpPr>
          <p:nvPr>
            <p:ph type="sldNum" sz="quarter" idx="12"/>
          </p:nvPr>
        </p:nvSpPr>
        <p:spPr>
          <a:xfrm>
            <a:off x="8569280" y="6344443"/>
            <a:ext cx="401303" cy="365125"/>
          </a:xfrm>
        </p:spPr>
        <p:txBody>
          <a:bodyPr/>
          <a:lstStyle/>
          <a:p>
            <a:fld id="{62FF4398-4F8B-4D0E-B784-CC04C776DBE1}" type="slidenum">
              <a:rPr lang="en-US" sz="900" smtClean="0">
                <a:solidFill>
                  <a:prstClr val="black">
                    <a:tint val="75000"/>
                  </a:prstClr>
                </a:solidFill>
              </a:rPr>
              <a:t>7</a:t>
            </a:fld>
            <a:endParaRPr lang="en-US" sz="900" dirty="0">
              <a:solidFill>
                <a:prstClr val="black">
                  <a:tint val="75000"/>
                </a:prstClr>
              </a:solidFill>
            </a:endParaRPr>
          </a:p>
        </p:txBody>
      </p:sp>
    </p:spTree>
    <p:extLst>
      <p:ext uri="{BB962C8B-B14F-4D97-AF65-F5344CB8AC3E}">
        <p14:creationId xmlns:p14="http://schemas.microsoft.com/office/powerpoint/2010/main" val="2015243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4" y="1484784"/>
            <a:ext cx="8250175" cy="3293209"/>
          </a:xfrm>
          <a:prstGeom prst="rect">
            <a:avLst/>
          </a:prstGeom>
          <a:noFill/>
        </p:spPr>
        <p:txBody>
          <a:bodyPr wrap="square" rtlCol="0">
            <a:spAutoFit/>
          </a:bodyPr>
          <a:lstStyle/>
          <a:p>
            <a:pPr eaLnBrk="0" hangingPunct="0"/>
            <a:r>
              <a:rPr lang="en-AU" b="1" dirty="0">
                <a:solidFill>
                  <a:srgbClr val="506C70"/>
                </a:solidFill>
              </a:rPr>
              <a:t>Asset Management as the starting point</a:t>
            </a:r>
          </a:p>
          <a:p>
            <a:pPr eaLnBrk="0" hangingPunct="0"/>
            <a:endParaRPr lang="en-AU" b="1" dirty="0"/>
          </a:p>
          <a:p>
            <a:pPr marL="171450" indent="-171450" eaLnBrk="0" hangingPunct="0">
              <a:buFont typeface="Arial" panose="020B0604020202020204" pitchFamily="34" charset="0"/>
              <a:buChar char="•"/>
            </a:pPr>
            <a:r>
              <a:rPr lang="en-AU" sz="1200" dirty="0"/>
              <a:t>Combining the use of </a:t>
            </a:r>
            <a:r>
              <a:rPr lang="en-AU" sz="1200" dirty="0" err="1"/>
              <a:t>TechnologyOne</a:t>
            </a:r>
            <a:r>
              <a:rPr lang="en-AU" sz="1200" dirty="0"/>
              <a:t> asset management capability along with management expertise and industry feedback obtained to date, Tasracing is able to propose priority projects that will allow us to address the most urgent issues facing our racing infrastructure.</a:t>
            </a:r>
          </a:p>
          <a:p>
            <a:endParaRPr lang="en-AU" sz="1200" dirty="0"/>
          </a:p>
          <a:p>
            <a:endParaRPr lang="en-AU" sz="1200" dirty="0"/>
          </a:p>
          <a:p>
            <a:pPr marL="171450" indent="-171450">
              <a:buFont typeface="Arial" panose="020B0604020202020204" pitchFamily="34" charset="0"/>
              <a:buChar char="•"/>
            </a:pPr>
            <a:r>
              <a:rPr lang="en-AU" sz="1200" dirty="0"/>
              <a:t>Combined with industry feedback we receive on this document, the data from </a:t>
            </a:r>
            <a:r>
              <a:rPr lang="en-AU" sz="1200" dirty="0" err="1"/>
              <a:t>TechnologyOne</a:t>
            </a:r>
            <a:r>
              <a:rPr lang="en-AU" sz="1200" dirty="0"/>
              <a:t> asset management will shape the development of a new infrastructure plan that will form the foundation of a new and exciting chapter of growth for the Tasmanian racing industry. </a:t>
            </a:r>
          </a:p>
          <a:p>
            <a:pPr marL="171450" indent="-171450">
              <a:buFont typeface="Arial" panose="020B0604020202020204" pitchFamily="34" charset="0"/>
              <a:buChar char="•"/>
            </a:pPr>
            <a:endParaRPr lang="en-AU" sz="1200" dirty="0"/>
          </a:p>
          <a:p>
            <a:pPr marL="171450" indent="-171450">
              <a:buFont typeface="Arial" panose="020B0604020202020204" pitchFamily="34" charset="0"/>
              <a:buChar char="•"/>
            </a:pPr>
            <a:endParaRPr lang="en-AU" sz="1200" dirty="0"/>
          </a:p>
          <a:p>
            <a:r>
              <a:rPr lang="en-AU" sz="2800" b="1" i="1" dirty="0">
                <a:solidFill>
                  <a:schemeClr val="accent2"/>
                </a:solidFill>
              </a:rPr>
              <a:t>And now for your feedback!</a:t>
            </a:r>
          </a:p>
          <a:p>
            <a:endParaRPr lang="en-AU" sz="1200" dirty="0"/>
          </a:p>
          <a:p>
            <a:endParaRPr lang="en-AU" sz="1200" dirty="0"/>
          </a:p>
        </p:txBody>
      </p:sp>
      <p:grpSp>
        <p:nvGrpSpPr>
          <p:cNvPr id="10" name="Group 9">
            <a:extLst>
              <a:ext uri="{FF2B5EF4-FFF2-40B4-BE49-F238E27FC236}">
                <a16:creationId xmlns:a16="http://schemas.microsoft.com/office/drawing/2014/main" id="{EF215FF9-32C4-4C73-AB03-27A30F5DA6AB}"/>
              </a:ext>
            </a:extLst>
          </p:cNvPr>
          <p:cNvGrpSpPr/>
          <p:nvPr/>
        </p:nvGrpSpPr>
        <p:grpSpPr>
          <a:xfrm>
            <a:off x="7315074" y="6309320"/>
            <a:ext cx="1243522" cy="455022"/>
            <a:chOff x="7315074" y="6309320"/>
            <a:chExt cx="1243522" cy="455022"/>
          </a:xfrm>
        </p:grpSpPr>
        <p:pic>
          <p:nvPicPr>
            <p:cNvPr id="11" name="Picture 10">
              <a:extLst>
                <a:ext uri="{FF2B5EF4-FFF2-40B4-BE49-F238E27FC236}">
                  <a16:creationId xmlns:a16="http://schemas.microsoft.com/office/drawing/2014/main" id="{136C9144-9485-43EE-9621-39BB5DE4195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074" y="6318661"/>
              <a:ext cx="496552" cy="437141"/>
            </a:xfrm>
            <a:prstGeom prst="rect">
              <a:avLst/>
            </a:prstGeom>
            <a:ln>
              <a:noFill/>
            </a:ln>
            <a:effectLst>
              <a:outerShdw blurRad="190500" algn="tl" rotWithShape="0">
                <a:srgbClr val="000000">
                  <a:alpha val="70000"/>
                </a:srgbClr>
              </a:outerShdw>
            </a:effectLst>
          </p:spPr>
        </p:pic>
        <p:pic>
          <p:nvPicPr>
            <p:cNvPr id="12" name="Picture 11">
              <a:extLst>
                <a:ext uri="{FF2B5EF4-FFF2-40B4-BE49-F238E27FC236}">
                  <a16:creationId xmlns:a16="http://schemas.microsoft.com/office/drawing/2014/main" id="{5E647264-9D04-487C-9A0C-165CB222E4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9842" y="6309320"/>
              <a:ext cx="485393" cy="455022"/>
            </a:xfrm>
            <a:prstGeom prst="rect">
              <a:avLst/>
            </a:prstGeom>
            <a:ln>
              <a:noFill/>
            </a:ln>
            <a:effectLst>
              <a:outerShdw blurRad="190500" algn="tl" rotWithShape="0">
                <a:srgbClr val="000000">
                  <a:alpha val="70000"/>
                </a:srgbClr>
              </a:outerShdw>
            </a:effectLst>
          </p:spPr>
        </p:pic>
        <p:pic>
          <p:nvPicPr>
            <p:cNvPr id="13" name="Picture 12">
              <a:extLst>
                <a:ext uri="{FF2B5EF4-FFF2-40B4-BE49-F238E27FC236}">
                  <a16:creationId xmlns:a16="http://schemas.microsoft.com/office/drawing/2014/main" id="{19BAF105-4B04-4459-8DF4-BEAB52637C6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62953" y="6318661"/>
              <a:ext cx="495643" cy="436340"/>
            </a:xfrm>
            <a:prstGeom prst="rect">
              <a:avLst/>
            </a:prstGeom>
            <a:ln>
              <a:noFill/>
            </a:ln>
            <a:effectLst>
              <a:outerShdw blurRad="190500" algn="tl" rotWithShape="0">
                <a:srgbClr val="000000">
                  <a:alpha val="70000"/>
                </a:srgbClr>
              </a:outerShdw>
            </a:effectLst>
          </p:spPr>
        </p:pic>
      </p:grpSp>
      <p:sp>
        <p:nvSpPr>
          <p:cNvPr id="14" name="Slide Number Placeholder 4">
            <a:extLst>
              <a:ext uri="{FF2B5EF4-FFF2-40B4-BE49-F238E27FC236}">
                <a16:creationId xmlns:a16="http://schemas.microsoft.com/office/drawing/2014/main" id="{B4780541-68A7-49C6-85C5-C47AFB62B394}"/>
              </a:ext>
            </a:extLst>
          </p:cNvPr>
          <p:cNvSpPr>
            <a:spLocks noGrp="1"/>
          </p:cNvSpPr>
          <p:nvPr>
            <p:ph type="sldNum" sz="quarter" idx="12"/>
          </p:nvPr>
        </p:nvSpPr>
        <p:spPr>
          <a:xfrm>
            <a:off x="8569280" y="6344443"/>
            <a:ext cx="401303" cy="365125"/>
          </a:xfrm>
        </p:spPr>
        <p:txBody>
          <a:bodyPr/>
          <a:lstStyle/>
          <a:p>
            <a:fld id="{62FF4398-4F8B-4D0E-B784-CC04C776DBE1}" type="slidenum">
              <a:rPr lang="en-US" sz="900" smtClean="0">
                <a:solidFill>
                  <a:prstClr val="black">
                    <a:tint val="75000"/>
                  </a:prstClr>
                </a:solidFill>
              </a:rPr>
              <a:t>8</a:t>
            </a:fld>
            <a:endParaRPr lang="en-US" sz="900" dirty="0">
              <a:solidFill>
                <a:prstClr val="black">
                  <a:tint val="75000"/>
                </a:prstClr>
              </a:solidFill>
            </a:endParaRPr>
          </a:p>
        </p:txBody>
      </p:sp>
    </p:spTree>
    <p:extLst>
      <p:ext uri="{BB962C8B-B14F-4D97-AF65-F5344CB8AC3E}">
        <p14:creationId xmlns:p14="http://schemas.microsoft.com/office/powerpoint/2010/main" val="2639517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5096" y="1635468"/>
            <a:ext cx="8791400" cy="276999"/>
          </a:xfrm>
          <a:prstGeom prst="rect">
            <a:avLst/>
          </a:prstGeom>
        </p:spPr>
        <p:txBody>
          <a:bodyPr wrap="square">
            <a:spAutoFit/>
          </a:bodyPr>
          <a:lstStyle/>
          <a:p>
            <a:pPr algn="just">
              <a:defRPr/>
            </a:pPr>
            <a:r>
              <a:rPr lang="en-AU" sz="1200" dirty="0">
                <a:latin typeface="Franklin Gothic Book" panose="020B0503020102020204" pitchFamily="34" charset="0"/>
              </a:rPr>
              <a:t>  </a:t>
            </a:r>
          </a:p>
        </p:txBody>
      </p:sp>
      <p:sp>
        <p:nvSpPr>
          <p:cNvPr id="6" name="TextBox 5"/>
          <p:cNvSpPr txBox="1"/>
          <p:nvPr/>
        </p:nvSpPr>
        <p:spPr>
          <a:xfrm>
            <a:off x="1403648" y="1266136"/>
            <a:ext cx="184731" cy="369332"/>
          </a:xfrm>
          <a:prstGeom prst="rect">
            <a:avLst/>
          </a:prstGeom>
          <a:noFill/>
        </p:spPr>
        <p:txBody>
          <a:bodyPr wrap="none" rtlCol="0">
            <a:spAutoFit/>
          </a:bodyPr>
          <a:lstStyle/>
          <a:p>
            <a:endParaRPr lang="en-AU" dirty="0"/>
          </a:p>
        </p:txBody>
      </p:sp>
      <p:sp>
        <p:nvSpPr>
          <p:cNvPr id="3" name="TextBox 2"/>
          <p:cNvSpPr txBox="1"/>
          <p:nvPr/>
        </p:nvSpPr>
        <p:spPr>
          <a:xfrm>
            <a:off x="460096" y="620688"/>
            <a:ext cx="7540904" cy="5324534"/>
          </a:xfrm>
          <a:prstGeom prst="rect">
            <a:avLst/>
          </a:prstGeom>
          <a:noFill/>
        </p:spPr>
        <p:txBody>
          <a:bodyPr wrap="square" rtlCol="0">
            <a:spAutoFit/>
          </a:bodyPr>
          <a:lstStyle/>
          <a:p>
            <a:pPr algn="just"/>
            <a:r>
              <a:rPr lang="en-AU" sz="2000" b="1" dirty="0">
                <a:solidFill>
                  <a:srgbClr val="506C70"/>
                </a:solidFill>
              </a:rPr>
              <a:t>How to use this document:</a:t>
            </a:r>
          </a:p>
          <a:p>
            <a:pPr algn="just"/>
            <a:endParaRPr lang="en-AU" sz="2000" b="1" dirty="0"/>
          </a:p>
          <a:p>
            <a:pPr algn="just"/>
            <a:r>
              <a:rPr lang="en-AU" sz="1200" dirty="0"/>
              <a:t>On</a:t>
            </a:r>
            <a:r>
              <a:rPr lang="en-AU" sz="1200" b="1" dirty="0"/>
              <a:t> </a:t>
            </a:r>
            <a:r>
              <a:rPr lang="en-AU" sz="1200" dirty="0"/>
              <a:t>the following pages we have outlined our assessment of the priorities for infrastructure investment at each of the state’s racing venues. </a:t>
            </a:r>
          </a:p>
          <a:p>
            <a:pPr algn="just"/>
            <a:endParaRPr lang="en-AU" sz="1200" dirty="0"/>
          </a:p>
          <a:p>
            <a:pPr algn="just"/>
            <a:r>
              <a:rPr lang="en-AU" sz="1200" dirty="0"/>
              <a:t>We have arrived at these priorities using the approach outlined on the previous pages. </a:t>
            </a:r>
          </a:p>
          <a:p>
            <a:pPr algn="just"/>
            <a:endParaRPr lang="en-AU" sz="1200" dirty="0"/>
          </a:p>
          <a:p>
            <a:pPr algn="just"/>
            <a:r>
              <a:rPr lang="en-AU" sz="1200" b="1" dirty="0"/>
              <a:t>For each venue, we are asking the following questions:</a:t>
            </a:r>
          </a:p>
          <a:p>
            <a:pPr algn="just"/>
            <a:endParaRPr lang="en-AU" sz="1200" dirty="0"/>
          </a:p>
          <a:p>
            <a:pPr marL="228600" indent="-228600" algn="just">
              <a:buAutoNum type="arabicParenR"/>
            </a:pPr>
            <a:r>
              <a:rPr lang="en-AU" sz="1200" dirty="0"/>
              <a:t>Are you a current user of this venue for racing, training, trials or any combination of these activities? </a:t>
            </a:r>
          </a:p>
          <a:p>
            <a:pPr marL="228600" indent="-228600" algn="just">
              <a:buAutoNum type="arabicParenR"/>
            </a:pPr>
            <a:r>
              <a:rPr lang="en-AU" sz="1200" dirty="0"/>
              <a:t>Do you agree with the priorities we have listed for this venue? </a:t>
            </a:r>
          </a:p>
          <a:p>
            <a:pPr marL="228600" indent="-228600" algn="just">
              <a:buAutoNum type="arabicParenR"/>
            </a:pPr>
            <a:r>
              <a:rPr lang="en-AU" sz="1200" dirty="0"/>
              <a:t>If you don’t agree with the priorities we have listed – why don’t you agree? </a:t>
            </a:r>
          </a:p>
          <a:p>
            <a:pPr marL="228600" indent="-228600" algn="just">
              <a:buAutoNum type="arabicParenR"/>
            </a:pPr>
            <a:r>
              <a:rPr lang="en-AU" sz="1200" dirty="0"/>
              <a:t>Do you have any other suggestions in relation to this venue? </a:t>
            </a:r>
          </a:p>
          <a:p>
            <a:pPr marL="228600" indent="-228600" algn="just">
              <a:buAutoNum type="arabicParenR"/>
            </a:pPr>
            <a:endParaRPr lang="en-AU" sz="1200" dirty="0"/>
          </a:p>
          <a:p>
            <a:pPr algn="just"/>
            <a:r>
              <a:rPr lang="en-AU" sz="1200" b="1" dirty="0"/>
              <a:t>Instructions for providing feedback to us: </a:t>
            </a:r>
          </a:p>
          <a:p>
            <a:pPr algn="just"/>
            <a:r>
              <a:rPr lang="en-AU" sz="1200" dirty="0"/>
              <a:t>There are a number of ways you can provide feedback to us: </a:t>
            </a:r>
          </a:p>
          <a:p>
            <a:pPr marL="228600" indent="-228600" algn="just">
              <a:buAutoNum type="arabicParenR"/>
            </a:pPr>
            <a:r>
              <a:rPr lang="en-AU" sz="1200" dirty="0"/>
              <a:t>Print out this document and write your responses on each page, then mail it to us. </a:t>
            </a:r>
          </a:p>
          <a:p>
            <a:pPr marL="228600" indent="-228600" algn="just">
              <a:buAutoNum type="arabicParenR"/>
            </a:pPr>
            <a:r>
              <a:rPr lang="en-AU" sz="1200" dirty="0"/>
              <a:t>Print out this document and write your responses on each page, then scan and email it to us. </a:t>
            </a:r>
          </a:p>
          <a:p>
            <a:pPr marL="228600" indent="-228600" algn="just">
              <a:buAutoNum type="arabicParenR"/>
            </a:pPr>
            <a:r>
              <a:rPr lang="en-AU" sz="1200" dirty="0"/>
              <a:t>Send us an email with your responses in the body of the email. </a:t>
            </a:r>
          </a:p>
          <a:p>
            <a:pPr algn="just"/>
            <a:endParaRPr lang="en-AU" sz="1200" dirty="0"/>
          </a:p>
          <a:p>
            <a:pPr algn="just"/>
            <a:r>
              <a:rPr lang="en-AU" sz="1200" b="1" dirty="0"/>
              <a:t>What if you want to discuss your input on the phone? </a:t>
            </a:r>
          </a:p>
          <a:p>
            <a:pPr algn="just"/>
            <a:r>
              <a:rPr lang="en-AU" sz="1200" dirty="0"/>
              <a:t>You can call Ricky Aitken, our Projects and Facilities Manager during business hours (Monday to Friday 9am to 5pm) on telephone </a:t>
            </a:r>
            <a:r>
              <a:rPr lang="en-US" sz="1200" dirty="0"/>
              <a:t>0447212970.</a:t>
            </a:r>
            <a:endParaRPr lang="en-AU" sz="1200" dirty="0"/>
          </a:p>
          <a:p>
            <a:pPr algn="just"/>
            <a:r>
              <a:rPr lang="en-AU" sz="1200" dirty="0"/>
              <a:t>    </a:t>
            </a:r>
          </a:p>
          <a:p>
            <a:pPr algn="just"/>
            <a:endParaRPr lang="en-AU" sz="1200" dirty="0"/>
          </a:p>
          <a:p>
            <a:pPr algn="just"/>
            <a:endParaRPr lang="en-AU" sz="1200" b="1" dirty="0"/>
          </a:p>
        </p:txBody>
      </p:sp>
      <p:grpSp>
        <p:nvGrpSpPr>
          <p:cNvPr id="13" name="Group 12">
            <a:extLst>
              <a:ext uri="{FF2B5EF4-FFF2-40B4-BE49-F238E27FC236}">
                <a16:creationId xmlns:a16="http://schemas.microsoft.com/office/drawing/2014/main" id="{FE52B28E-A38B-4511-853D-7A4C66EB6A0A}"/>
              </a:ext>
            </a:extLst>
          </p:cNvPr>
          <p:cNvGrpSpPr/>
          <p:nvPr/>
        </p:nvGrpSpPr>
        <p:grpSpPr>
          <a:xfrm>
            <a:off x="7315074" y="6309320"/>
            <a:ext cx="1243522" cy="455022"/>
            <a:chOff x="7315074" y="6309320"/>
            <a:chExt cx="1243522" cy="455022"/>
          </a:xfrm>
        </p:grpSpPr>
        <p:pic>
          <p:nvPicPr>
            <p:cNvPr id="14" name="Picture 13">
              <a:extLst>
                <a:ext uri="{FF2B5EF4-FFF2-40B4-BE49-F238E27FC236}">
                  <a16:creationId xmlns:a16="http://schemas.microsoft.com/office/drawing/2014/main" id="{AAD4D878-F3FE-45C2-ABC3-7C456EE472A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074" y="6318661"/>
              <a:ext cx="496552" cy="437141"/>
            </a:xfrm>
            <a:prstGeom prst="rect">
              <a:avLst/>
            </a:prstGeom>
            <a:ln>
              <a:noFill/>
            </a:ln>
            <a:effectLst>
              <a:outerShdw blurRad="190500" algn="tl" rotWithShape="0">
                <a:srgbClr val="000000">
                  <a:alpha val="70000"/>
                </a:srgbClr>
              </a:outerShdw>
            </a:effectLst>
          </p:spPr>
        </p:pic>
        <p:pic>
          <p:nvPicPr>
            <p:cNvPr id="15" name="Picture 14">
              <a:extLst>
                <a:ext uri="{FF2B5EF4-FFF2-40B4-BE49-F238E27FC236}">
                  <a16:creationId xmlns:a16="http://schemas.microsoft.com/office/drawing/2014/main" id="{106CCF71-C97C-424B-96CD-7B742A08CA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99842" y="6309320"/>
              <a:ext cx="485393" cy="455022"/>
            </a:xfrm>
            <a:prstGeom prst="rect">
              <a:avLst/>
            </a:prstGeom>
            <a:ln>
              <a:noFill/>
            </a:ln>
            <a:effectLst>
              <a:outerShdw blurRad="190500" algn="tl" rotWithShape="0">
                <a:srgbClr val="000000">
                  <a:alpha val="70000"/>
                </a:srgbClr>
              </a:outerShdw>
            </a:effectLst>
          </p:spPr>
        </p:pic>
        <p:pic>
          <p:nvPicPr>
            <p:cNvPr id="16" name="Picture 15">
              <a:extLst>
                <a:ext uri="{FF2B5EF4-FFF2-40B4-BE49-F238E27FC236}">
                  <a16:creationId xmlns:a16="http://schemas.microsoft.com/office/drawing/2014/main" id="{67A9ACB8-A308-4906-AFC0-6EEA59F5A09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62953" y="6318661"/>
              <a:ext cx="495643" cy="436340"/>
            </a:xfrm>
            <a:prstGeom prst="rect">
              <a:avLst/>
            </a:prstGeom>
            <a:ln>
              <a:noFill/>
            </a:ln>
            <a:effectLst>
              <a:outerShdw blurRad="190500" algn="tl" rotWithShape="0">
                <a:srgbClr val="000000">
                  <a:alpha val="70000"/>
                </a:srgbClr>
              </a:outerShdw>
            </a:effectLst>
          </p:spPr>
        </p:pic>
      </p:grpSp>
      <p:sp>
        <p:nvSpPr>
          <p:cNvPr id="17" name="Slide Number Placeholder 4">
            <a:extLst>
              <a:ext uri="{FF2B5EF4-FFF2-40B4-BE49-F238E27FC236}">
                <a16:creationId xmlns:a16="http://schemas.microsoft.com/office/drawing/2014/main" id="{A0CE2548-FC83-42CF-975D-4940F12C7B53}"/>
              </a:ext>
            </a:extLst>
          </p:cNvPr>
          <p:cNvSpPr>
            <a:spLocks noGrp="1"/>
          </p:cNvSpPr>
          <p:nvPr>
            <p:ph type="sldNum" sz="quarter" idx="12"/>
          </p:nvPr>
        </p:nvSpPr>
        <p:spPr>
          <a:xfrm>
            <a:off x="8569280" y="6344443"/>
            <a:ext cx="401303" cy="365125"/>
          </a:xfrm>
        </p:spPr>
        <p:txBody>
          <a:bodyPr/>
          <a:lstStyle/>
          <a:p>
            <a:fld id="{62FF4398-4F8B-4D0E-B784-CC04C776DBE1}" type="slidenum">
              <a:rPr lang="en-US" sz="900" smtClean="0">
                <a:solidFill>
                  <a:prstClr val="black">
                    <a:tint val="75000"/>
                  </a:prstClr>
                </a:solidFill>
              </a:rPr>
              <a:t>9</a:t>
            </a:fld>
            <a:endParaRPr lang="en-US" sz="900" dirty="0">
              <a:solidFill>
                <a:prstClr val="black">
                  <a:tint val="75000"/>
                </a:prstClr>
              </a:solidFill>
            </a:endParaRPr>
          </a:p>
        </p:txBody>
      </p:sp>
    </p:spTree>
    <p:extLst>
      <p:ext uri="{BB962C8B-B14F-4D97-AF65-F5344CB8AC3E}">
        <p14:creationId xmlns:p14="http://schemas.microsoft.com/office/powerpoint/2010/main" val="48597775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9A9C56D94A3A840BEB03646E8CE6B39" ma:contentTypeVersion="0" ma:contentTypeDescription="Create a new document." ma:contentTypeScope="" ma:versionID="841d2fa5bc9c7abe16966cc86e2d7e94">
  <xsd:schema xmlns:xsd="http://www.w3.org/2001/XMLSchema" xmlns:xs="http://www.w3.org/2001/XMLSchema" xmlns:p="http://schemas.microsoft.com/office/2006/metadata/properties" targetNamespace="http://schemas.microsoft.com/office/2006/metadata/properties" ma:root="true" ma:fieldsID="d413257cd9829394d17656a545d5fa4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4570F25-D12D-46E7-BEEA-98A48C647E2D}">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0C829472-95C0-451C-8E14-86D3DEB5CE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9867005-9C67-4B8D-8F65-E7F9576340E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Transparent 3-D stairs with labels</Template>
  <TotalTime>0</TotalTime>
  <Words>4395</Words>
  <Application>Microsoft Office PowerPoint</Application>
  <PresentationFormat>On-screen Show (4:3)</PresentationFormat>
  <Paragraphs>863</Paragraphs>
  <Slides>26</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Franklin Gothic Book</vt:lpstr>
      <vt:lpstr>Trebuchet MS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2015-11-22T23:41:43Z</dcterms:created>
  <dcterms:modified xsi:type="dcterms:W3CDTF">2021-02-02T03:19:16Z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TC019192259991</vt:lpwstr>
  </property>
  <property fmtid="{D5CDD505-2E9C-101B-9397-08002B2CF9AE}" pid="3" name="ContentTypeId">
    <vt:lpwstr>0x010100A9A9C56D94A3A840BEB03646E8CE6B39</vt:lpwstr>
  </property>
  <property fmtid="{D5CDD505-2E9C-101B-9397-08002B2CF9AE}" pid="4" name="Order">
    <vt:r8>3619800</vt:r8>
  </property>
</Properties>
</file>